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80" r:id="rId3"/>
    <p:sldId id="376" r:id="rId4"/>
    <p:sldId id="404" r:id="rId5"/>
    <p:sldId id="388" r:id="rId6"/>
    <p:sldId id="387" r:id="rId7"/>
    <p:sldId id="377" r:id="rId8"/>
    <p:sldId id="379" r:id="rId9"/>
    <p:sldId id="378" r:id="rId10"/>
    <p:sldId id="389" r:id="rId11"/>
    <p:sldId id="391" r:id="rId12"/>
    <p:sldId id="392" r:id="rId13"/>
    <p:sldId id="401" r:id="rId14"/>
    <p:sldId id="402" r:id="rId15"/>
    <p:sldId id="393" r:id="rId16"/>
    <p:sldId id="310" r:id="rId17"/>
    <p:sldId id="399" r:id="rId18"/>
    <p:sldId id="405" r:id="rId19"/>
    <p:sldId id="394" r:id="rId20"/>
    <p:sldId id="403" r:id="rId21"/>
    <p:sldId id="395" r:id="rId22"/>
    <p:sldId id="397" r:id="rId23"/>
    <p:sldId id="312" r:id="rId24"/>
    <p:sldId id="409" r:id="rId25"/>
    <p:sldId id="398" r:id="rId26"/>
    <p:sldId id="362" r:id="rId27"/>
    <p:sldId id="396" r:id="rId28"/>
    <p:sldId id="407" r:id="rId29"/>
    <p:sldId id="363" r:id="rId30"/>
    <p:sldId id="385" r:id="rId31"/>
    <p:sldId id="400" r:id="rId32"/>
    <p:sldId id="410" r:id="rId33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5" autoAdjust="0"/>
    <p:restoredTop sz="95075" autoAdjust="0"/>
  </p:normalViewPr>
  <p:slideViewPr>
    <p:cSldViewPr snapToGrid="0" snapToObjects="1">
      <p:cViewPr varScale="1">
        <p:scale>
          <a:sx n="169" d="100"/>
          <a:sy n="169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46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Dropbox\Proyectos\Barometro\Bar&#243;metro_resultados_graf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Dropbox\Proyectos\Barometro\Bar&#243;metro_resultados_gr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LAGOS\Encuestas%20Ulagos\2021\Encuestas\Excel%20Consolidado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ropbox\Proyectos\Barometro\Bar&#243;metro_resultados_graf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ropbox\Proyectos\Barometro\Bar&#243;metro_resultados_graf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Proyectos\Barometro\Bar&#243;metro_resultados_gra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LAGOS\Encuestas%20Ulagos\2021\Encuestas\Excel%20Consolidad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/>
              <a:t> ¿Concurrirá a votar el 11 de abril en las elecciones?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Hoja2!$AT$1</c:f>
              <c:strCache>
                <c:ptCount val="1"/>
                <c:pt idx="0">
                  <c:v>1.                   ¿Concurrirá a votar el 11 de abril en las elecciones?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Hoja2!$AT$2:$AV$2</c:f>
              <c:strCache>
                <c:ptCount val="3"/>
                <c:pt idx="0">
                  <c:v>Si</c:v>
                </c:pt>
                <c:pt idx="1">
                  <c:v> No</c:v>
                </c:pt>
                <c:pt idx="2">
                  <c:v>No Sabe/ No Responde</c:v>
                </c:pt>
              </c:strCache>
            </c:strRef>
          </c:cat>
          <c:val>
            <c:numRef>
              <c:f>Hoja2!$AT$428:$AV$428</c:f>
              <c:numCache>
                <c:formatCode>General</c:formatCode>
                <c:ptCount val="3"/>
                <c:pt idx="0">
                  <c:v>0.65476190476190477</c:v>
                </c:pt>
                <c:pt idx="1">
                  <c:v>0.12380952380952381</c:v>
                </c:pt>
                <c:pt idx="2">
                  <c:v>0.22142857142857142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B-49DB-A861-A0211E3F4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52104224"/>
        <c:axId val="-1252112928"/>
      </c:barChart>
      <c:catAx>
        <c:axId val="-12521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252112928"/>
        <c:crosses val="autoZero"/>
        <c:auto val="1"/>
        <c:lblAlgn val="ctr"/>
        <c:lblOffset val="100"/>
        <c:noMultiLvlLbl val="0"/>
      </c:catAx>
      <c:valAx>
        <c:axId val="-125211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2521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dirty="0"/>
              <a:t>Pensando en el largo plazo y según lo que usted cree o se imagina, ¿la futura elección de gobernadores y el traspaso de competencias y atribuciones a los gobiernos regionales …?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49-4D2F-AAEF-BEF3967B71FD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9-4D2F-AAEF-BEF3967B71FD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1-41BB-8203-80812193A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'P34'!$B$1:$B$3</c:f>
              <c:strCache>
                <c:ptCount val="3"/>
                <c:pt idx="0">
                  <c:v>Serán un impulso al desarrollo de la región</c:v>
                </c:pt>
                <c:pt idx="1">
                  <c:v>Dejarán las cosas más o menos igual que ahora</c:v>
                </c:pt>
                <c:pt idx="2">
                  <c:v>Traerán más problemas para el desarrollo de la región</c:v>
                </c:pt>
              </c:strCache>
            </c:strRef>
          </c:cat>
          <c:val>
            <c:numRef>
              <c:f>'P34'!$C$1:$C$3</c:f>
              <c:numCache>
                <c:formatCode>0.0</c:formatCode>
                <c:ptCount val="3"/>
                <c:pt idx="0">
                  <c:v>42.25140905715368</c:v>
                </c:pt>
                <c:pt idx="1">
                  <c:v>45.513777042788654</c:v>
                </c:pt>
                <c:pt idx="2">
                  <c:v>12.234813900057643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9-4D2F-AAEF-BEF3967B71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>
                <a:solidFill>
                  <a:schemeClr val="tx2"/>
                </a:solidFill>
              </a:rPr>
              <a:t>CON RESPECTO AL PROCESO CONSTITUYENTE, USTED SE SIENTE: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Hoja2!$EQ$1</c:f>
              <c:strCache>
                <c:ptCount val="1"/>
                <c:pt idx="0">
                  <c:v>11.       Con respecto al proceso constituyente, usted se siente: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8D-42B0-87BC-4AC6BAC825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8D-42B0-87BC-4AC6BAC825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98D-42B0-87BC-4AC6BAC825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98D-42B0-87BC-4AC6BAC825B5}"/>
              </c:ext>
            </c:extLst>
          </c:dPt>
          <c:dLbls>
            <c:dLbl>
              <c:idx val="0"/>
              <c:layout>
                <c:manualLayout>
                  <c:x val="-0.11995443806239196"/>
                  <c:y val="0.207771324502804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D-42B0-87BC-4AC6BAC825B5}"/>
                </c:ext>
              </c:extLst>
            </c:dLbl>
            <c:dLbl>
              <c:idx val="3"/>
              <c:layout>
                <c:manualLayout>
                  <c:x val="0.11508412897663155"/>
                  <c:y val="0.183952159041344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8D-42B0-87BC-4AC6BAC825B5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Hoja2!$EQ$2:$EU$2</c:f>
              <c:strCache>
                <c:ptCount val="4"/>
                <c:pt idx="0">
                  <c:v>Muy Informado</c:v>
                </c:pt>
                <c:pt idx="1">
                  <c:v>Algo Informado</c:v>
                </c:pt>
                <c:pt idx="2">
                  <c:v>Poco Informado</c:v>
                </c:pt>
                <c:pt idx="3">
                  <c:v>Nada Informado</c:v>
                </c:pt>
              </c:strCache>
              <c:extLst/>
            </c:strRef>
          </c:cat>
          <c:val>
            <c:numRef>
              <c:f>Hoja2!$EQ$428:$EU$428</c:f>
              <c:numCache>
                <c:formatCode>General</c:formatCode>
                <c:ptCount val="4"/>
                <c:pt idx="0">
                  <c:v>0.1738095238095238</c:v>
                </c:pt>
                <c:pt idx="1">
                  <c:v>0.28809523809523807</c:v>
                </c:pt>
                <c:pt idx="2">
                  <c:v>0.25714285714285712</c:v>
                </c:pt>
                <c:pt idx="3">
                  <c:v>0.16666666666666666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98D-42B0-87BC-4AC6BAC825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2"/>
                </a:solidFill>
              </a:rPr>
              <a:t>¿Cuáles son las principales prioridades que </a:t>
            </a:r>
            <a:r>
              <a:rPr lang="es-ES" sz="1600" dirty="0" err="1">
                <a:solidFill>
                  <a:schemeClr val="tx2"/>
                </a:solidFill>
              </a:rPr>
              <a:t>ud.</a:t>
            </a:r>
            <a:r>
              <a:rPr lang="es-ES" sz="1600" dirty="0">
                <a:solidFill>
                  <a:schemeClr val="tx2"/>
                </a:solidFill>
              </a:rPr>
              <a:t> quisiera que se incorporaran en la nueva constitución? marque con una “x” las 6 principales alternativas de su preferencia:</a:t>
            </a:r>
          </a:p>
        </c:rich>
      </c:tx>
      <c:layout>
        <c:manualLayout>
          <c:xMode val="edge"/>
          <c:yMode val="edge"/>
          <c:x val="0.149690160072809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Hoja2!$CX$431</c:f>
              <c:strCache>
                <c:ptCount val="1"/>
                <c:pt idx="0">
                  <c:v>7.       ¿Cuáles son las principales prioridades que ud. quisiera que se incorporaran en la nueva constitución? marque con una “x” las 6 principales alternativas de su preferencia: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Hoja2!$CX$432:$CX$446</c:f>
              <c:strCache>
                <c:ptCount val="15"/>
                <c:pt idx="0">
                  <c:v>otro/a:</c:v>
                </c:pt>
                <c:pt idx="1">
                  <c:v>Cambiar el actual tipo de estado unitario, presidencial y centralista por otro.</c:v>
                </c:pt>
                <c:pt idx="2">
                  <c:v>Establecer mecanismos de participación ciudadana efectivos en la gestión pública</c:v>
                </c:pt>
                <c:pt idx="3">
                  <c:v>Priorizar el derecho a la igualdad y equidad de género</c:v>
                </c:pt>
                <c:pt idx="4">
                  <c:v>Priorizar el derecho a un medio ambiente sano y la lucha contra el cambio climático</c:v>
                </c:pt>
                <c:pt idx="5">
                  <c:v>Establecer mecanismos de democracia directa (plebiscitos, iniciativas populares de ley, etc.)</c:v>
                </c:pt>
                <c:pt idx="6">
                  <c:v>Establecer la nacionalización de los recursos naturales</c:v>
                </c:pt>
                <c:pt idx="7">
                  <c:v>Fortalecer la autonomía y garantizar recursos para las regiones</c:v>
                </c:pt>
                <c:pt idx="8">
                  <c:v>Establecer el reconocimiento a los pueblos originarios</c:v>
                </c:pt>
                <c:pt idx="9">
                  <c:v>Establecer el agua como un bien de uso público</c:v>
                </c:pt>
                <c:pt idx="10">
                  <c:v>Priorizar el derecho a la vida y a la seguridad</c:v>
                </c:pt>
                <c:pt idx="11">
                  <c:v>Priorizar el derecho al trabajo y proteger a los desempleados</c:v>
                </c:pt>
                <c:pt idx="12">
                  <c:v>Priorizar el derecho a pensiones dignas</c:v>
                </c:pt>
                <c:pt idx="13">
                  <c:v>Priorizar el derecho a la educación gratuita y de calidad</c:v>
                </c:pt>
                <c:pt idx="14">
                  <c:v>Priorizar el derecho a la salud de calidad e igualitaria</c:v>
                </c:pt>
              </c:strCache>
            </c:strRef>
          </c:cat>
          <c:val>
            <c:numRef>
              <c:f>Hoja2!$CY$432:$CY$446</c:f>
              <c:numCache>
                <c:formatCode>0.00</c:formatCode>
                <c:ptCount val="15"/>
                <c:pt idx="0">
                  <c:v>4.5238095238095237E-2</c:v>
                </c:pt>
                <c:pt idx="1">
                  <c:v>0.25238095238095237</c:v>
                </c:pt>
                <c:pt idx="2">
                  <c:v>0.27857142857142858</c:v>
                </c:pt>
                <c:pt idx="3">
                  <c:v>0.31666666666666665</c:v>
                </c:pt>
                <c:pt idx="4">
                  <c:v>0.33809523809523812</c:v>
                </c:pt>
                <c:pt idx="5">
                  <c:v>0.35714285714285715</c:v>
                </c:pt>
                <c:pt idx="6">
                  <c:v>0.37380952380952381</c:v>
                </c:pt>
                <c:pt idx="7">
                  <c:v>0.37619047619047619</c:v>
                </c:pt>
                <c:pt idx="8">
                  <c:v>0.39761904761904759</c:v>
                </c:pt>
                <c:pt idx="9">
                  <c:v>0.54892601431980903</c:v>
                </c:pt>
                <c:pt idx="10">
                  <c:v>0.55000000000000004</c:v>
                </c:pt>
                <c:pt idx="11">
                  <c:v>0.5714285714285714</c:v>
                </c:pt>
                <c:pt idx="12">
                  <c:v>0.75894988066825775</c:v>
                </c:pt>
                <c:pt idx="13">
                  <c:v>0.79761904761904767</c:v>
                </c:pt>
                <c:pt idx="14">
                  <c:v>0.80714285714285716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A-4ED4-83AD-61C13B3B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85207152"/>
        <c:axId val="-1185199536"/>
      </c:barChart>
      <c:catAx>
        <c:axId val="-1185207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199536"/>
        <c:crosses val="autoZero"/>
        <c:auto val="1"/>
        <c:lblAlgn val="ctr"/>
        <c:lblOffset val="100"/>
        <c:noMultiLvlLbl val="0"/>
      </c:catAx>
      <c:valAx>
        <c:axId val="-118519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2"/>
                </a:solidFill>
              </a:rPr>
              <a:t>PENSANDO EN EL LARGO PLAZO Y SEGÚN LO QUE USTED CREE O SE IMAGINA, ¿LA FUTURA CONVENCIÓN CONSTITUCIONAL …?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Hoja2!$FA$1</c:f>
              <c:strCache>
                <c:ptCount val="1"/>
                <c:pt idx="0">
                  <c:v>13.    Pensando en el largo plazo y según lo que usted cree o se imagina, ¿la futura convención constitucional …?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7B-4BF2-92B4-439F52F13F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7B-4BF2-92B4-439F52F13F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7B-4BF2-92B4-439F52F13FC0}"/>
              </c:ext>
            </c:extLst>
          </c:dPt>
          <c:dLbls>
            <c:dLbl>
              <c:idx val="0"/>
              <c:layout>
                <c:manualLayout>
                  <c:x val="-0.1283654151875567"/>
                  <c:y val="-0.208929952410845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7B-4BF2-92B4-439F52F13FC0}"/>
                </c:ext>
              </c:extLst>
            </c:dLbl>
            <c:dLbl>
              <c:idx val="1"/>
              <c:layout>
                <c:manualLayout>
                  <c:x val="3.1504897690844191E-2"/>
                  <c:y val="-9.73214895366126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B-4BF2-92B4-439F52F13FC0}"/>
                </c:ext>
              </c:extLst>
            </c:dLbl>
            <c:dLbl>
              <c:idx val="2"/>
              <c:layout>
                <c:manualLayout>
                  <c:x val="2.2824679708593695E-2"/>
                  <c:y val="0.16039253456989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B-4BF2-92B4-439F52F13FC0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Hoja2!$FA$2:$FC$2</c:f>
              <c:strCache>
                <c:ptCount val="3"/>
                <c:pt idx="0">
                  <c:v>Será una respuesta efectiva a los problemas de chile</c:v>
                </c:pt>
                <c:pt idx="1">
                  <c:v>Dejará las cosas más o menos igual que ahora </c:v>
                </c:pt>
                <c:pt idx="2">
                  <c:v>Traerá más problemas para el país</c:v>
                </c:pt>
              </c:strCache>
            </c:strRef>
          </c:cat>
          <c:val>
            <c:numRef>
              <c:f>Hoja2!$FA$450:$FC$450</c:f>
              <c:numCache>
                <c:formatCode>0.0%</c:formatCode>
                <c:ptCount val="3"/>
                <c:pt idx="0">
                  <c:v>0.60517799352750812</c:v>
                </c:pt>
                <c:pt idx="1">
                  <c:v>0.15454545454545454</c:v>
                </c:pt>
                <c:pt idx="2">
                  <c:v>0.25724637681159418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7B-4BF2-92B4-439F52F13F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2"/>
                </a:solidFill>
              </a:rPr>
              <a:t>¿Cómo evalúa usted el desempeño y los aportes en el debate sobre descentralización, elección de gobernadores/as) regionales y proceso constituyente de los Medios de Comunicación?</a:t>
            </a:r>
          </a:p>
        </c:rich>
      </c:tx>
      <c:layout>
        <c:manualLayout>
          <c:xMode val="edge"/>
          <c:yMode val="edge"/>
          <c:x val="9.5667081968040135E-2"/>
          <c:y val="1.92196111464059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Hoja2!$FI$1</c:f>
              <c:strCache>
                <c:ptCount val="1"/>
                <c:pt idx="0">
                  <c:v>15.    ¿Cómo evalúa usted el desempeño y los aportes en el debate sobre descentralización, elección de gobernadores/as) regionales y proceso constituyente de los Medios de Comunicación?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Hoja2!$FI$2:$FM$2</c:f>
              <c:strCache>
                <c:ptCount val="5"/>
                <c:pt idx="0">
                  <c:v>        Muy Importante</c:v>
                </c:pt>
                <c:pt idx="1">
                  <c:v>Importante</c:v>
                </c:pt>
                <c:pt idx="2">
                  <c:v>Poco Importante</c:v>
                </c:pt>
                <c:pt idx="3">
                  <c:v>Irrelevante</c:v>
                </c:pt>
                <c:pt idx="4">
                  <c:v>No Sabe/No Responde</c:v>
                </c:pt>
              </c:strCache>
            </c:strRef>
          </c:cat>
          <c:val>
            <c:numRef>
              <c:f>Hoja2!$FI$428:$FM$428</c:f>
              <c:numCache>
                <c:formatCode>General</c:formatCode>
                <c:ptCount val="5"/>
                <c:pt idx="0">
                  <c:v>0.11428571428571428</c:v>
                </c:pt>
                <c:pt idx="1">
                  <c:v>0.20238095238095238</c:v>
                </c:pt>
                <c:pt idx="2">
                  <c:v>0.19047619047619047</c:v>
                </c:pt>
                <c:pt idx="3">
                  <c:v>0.22911694510739858</c:v>
                </c:pt>
                <c:pt idx="4">
                  <c:v>0.26428571428571429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9-478E-8601-AA44C8C87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5202800"/>
        <c:axId val="-1185202256"/>
      </c:barChart>
      <c:catAx>
        <c:axId val="-118520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2256"/>
        <c:crosses val="autoZero"/>
        <c:auto val="1"/>
        <c:lblAlgn val="ctr"/>
        <c:lblOffset val="100"/>
        <c:noMultiLvlLbl val="0"/>
      </c:catAx>
      <c:valAx>
        <c:axId val="-118520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800">
                <a:solidFill>
                  <a:schemeClr val="tx2"/>
                </a:solidFill>
              </a:rPr>
              <a:t>Aprueba la gestión en tiempo de crisis de: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Hoja2!$CG$430</c:f>
              <c:strCache>
                <c:ptCount val="1"/>
                <c:pt idx="0">
                  <c:v>6.       Aprueba la gestión en tiempo de crisis de: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Hoja2!$CG$431:$CG$447</c:f>
              <c:strCache>
                <c:ptCount val="17"/>
                <c:pt idx="0">
                  <c:v>Parlamentarios </c:v>
                </c:pt>
                <c:pt idx="1">
                  <c:v>Presidente de La República</c:v>
                </c:pt>
                <c:pt idx="2">
                  <c:v>Seremías en General</c:v>
                </c:pt>
                <c:pt idx="3">
                  <c:v>Intendente Regional</c:v>
                </c:pt>
                <c:pt idx="4">
                  <c:v>Consejeros/as Regionales</c:v>
                </c:pt>
                <c:pt idx="5">
                  <c:v>Gobernador/a Provincial</c:v>
                </c:pt>
                <c:pt idx="6">
                  <c:v>Carabineros</c:v>
                </c:pt>
                <c:pt idx="7">
                  <c:v>Fuerzas Armadas</c:v>
                </c:pt>
                <c:pt idx="8">
                  <c:v>Ministro de Salud</c:v>
                </c:pt>
                <c:pt idx="9">
                  <c:v>Medios de Comunicación</c:v>
                </c:pt>
                <c:pt idx="10">
                  <c:v>Seremi de Salud</c:v>
                </c:pt>
                <c:pt idx="11">
                  <c:v>Universidades Privadas</c:v>
                </c:pt>
                <c:pt idx="12">
                  <c:v>Policía de Investigaciones</c:v>
                </c:pt>
                <c:pt idx="13">
                  <c:v>Concejales/as de su Comuna</c:v>
                </c:pt>
                <c:pt idx="14">
                  <c:v>Universidades Públicas</c:v>
                </c:pt>
                <c:pt idx="15">
                  <c:v>Alcalde de su Comuna</c:v>
                </c:pt>
                <c:pt idx="16">
                  <c:v>Funcionarias /os de la Salud</c:v>
                </c:pt>
              </c:strCache>
            </c:strRef>
          </c:cat>
          <c:val>
            <c:numRef>
              <c:f>Hoja2!$CH$431:$CH$447</c:f>
              <c:numCache>
                <c:formatCode>0.00</c:formatCode>
                <c:ptCount val="17"/>
                <c:pt idx="0">
                  <c:v>7.6190476190476197E-2</c:v>
                </c:pt>
                <c:pt idx="1">
                  <c:v>0.17142857142857143</c:v>
                </c:pt>
                <c:pt idx="2">
                  <c:v>0.20238095238095238</c:v>
                </c:pt>
                <c:pt idx="3">
                  <c:v>0.21904761904761905</c:v>
                </c:pt>
                <c:pt idx="4">
                  <c:v>0.25476190476190474</c:v>
                </c:pt>
                <c:pt idx="5">
                  <c:v>0.26190476190476192</c:v>
                </c:pt>
                <c:pt idx="6">
                  <c:v>0.27857142857142858</c:v>
                </c:pt>
                <c:pt idx="7">
                  <c:v>0.31428571428571428</c:v>
                </c:pt>
                <c:pt idx="8">
                  <c:v>0.33809523809523812</c:v>
                </c:pt>
                <c:pt idx="9">
                  <c:v>0.34761904761904761</c:v>
                </c:pt>
                <c:pt idx="10">
                  <c:v>0.37380952380952381</c:v>
                </c:pt>
                <c:pt idx="11">
                  <c:v>0.38095238095238093</c:v>
                </c:pt>
                <c:pt idx="12">
                  <c:v>0.44047619047619047</c:v>
                </c:pt>
                <c:pt idx="13">
                  <c:v>0.45238095238095238</c:v>
                </c:pt>
                <c:pt idx="14">
                  <c:v>0.55238095238095242</c:v>
                </c:pt>
                <c:pt idx="15">
                  <c:v>0.57380952380952377</c:v>
                </c:pt>
                <c:pt idx="16">
                  <c:v>0.87380952380952381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1-4B69-8F09-D44AD3254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185201712"/>
        <c:axId val="-1185201168"/>
      </c:barChart>
      <c:catAx>
        <c:axId val="-118520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1168"/>
        <c:crosses val="autoZero"/>
        <c:auto val="1"/>
        <c:lblAlgn val="ctr"/>
        <c:lblOffset val="100"/>
        <c:noMultiLvlLbl val="0"/>
      </c:catAx>
      <c:valAx>
        <c:axId val="-1185201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800"/>
              <a:t>Aprueba la gestión en tiempo de crisis de</a:t>
            </a:r>
          </a:p>
          <a:p>
            <a:pPr>
              <a:defRPr sz="1800"/>
            </a:pPr>
            <a:r>
              <a:rPr lang="es-ES" sz="1800"/>
              <a:t>Comparación 2020 / 2021</a:t>
            </a:r>
            <a:endParaRPr lang="es-CL" sz="1800"/>
          </a:p>
        </c:rich>
      </c:tx>
      <c:layout>
        <c:manualLayout>
          <c:xMode val="edge"/>
          <c:yMode val="edge"/>
          <c:x val="0.20889014421730917"/>
          <c:y val="1.5449355707871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Hoja2!$CJ$431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Hoja2!$CI$432:$CI$448</c:f>
              <c:strCache>
                <c:ptCount val="17"/>
                <c:pt idx="0">
                  <c:v>Parlamentarios </c:v>
                </c:pt>
                <c:pt idx="1">
                  <c:v>Presidente de La República</c:v>
                </c:pt>
                <c:pt idx="2">
                  <c:v>Seremías en General</c:v>
                </c:pt>
                <c:pt idx="3">
                  <c:v>Intendente Regional</c:v>
                </c:pt>
                <c:pt idx="4">
                  <c:v>Consejeros/as Regionales</c:v>
                </c:pt>
                <c:pt idx="5">
                  <c:v>Gobernador/a Provincial</c:v>
                </c:pt>
                <c:pt idx="6">
                  <c:v>Carabineros</c:v>
                </c:pt>
                <c:pt idx="7">
                  <c:v>Fuerzas Armadas</c:v>
                </c:pt>
                <c:pt idx="8">
                  <c:v>Ministro de Salud</c:v>
                </c:pt>
                <c:pt idx="9">
                  <c:v>Medios de Comunicación</c:v>
                </c:pt>
                <c:pt idx="10">
                  <c:v>Seremi de Salud</c:v>
                </c:pt>
                <c:pt idx="11">
                  <c:v>Universidades Privadas</c:v>
                </c:pt>
                <c:pt idx="12">
                  <c:v>Policía de Investigaciones</c:v>
                </c:pt>
                <c:pt idx="13">
                  <c:v>Concejales/as de su Comuna</c:v>
                </c:pt>
                <c:pt idx="14">
                  <c:v>Universidades Públicas</c:v>
                </c:pt>
                <c:pt idx="15">
                  <c:v>Alcalde de su Comuna</c:v>
                </c:pt>
                <c:pt idx="16">
                  <c:v>Funcionarias /os de la Salud</c:v>
                </c:pt>
              </c:strCache>
            </c:strRef>
          </c:cat>
          <c:val>
            <c:numRef>
              <c:f>Hoja2!$CJ$432:$CJ$448</c:f>
              <c:numCache>
                <c:formatCode>0.0%</c:formatCode>
                <c:ptCount val="17"/>
                <c:pt idx="0">
                  <c:v>7.6190476190476197E-2</c:v>
                </c:pt>
                <c:pt idx="1">
                  <c:v>0.17142857142857143</c:v>
                </c:pt>
                <c:pt idx="2">
                  <c:v>0.20238095238095238</c:v>
                </c:pt>
                <c:pt idx="3">
                  <c:v>0.21904761904761905</c:v>
                </c:pt>
                <c:pt idx="4">
                  <c:v>0.25476190476190474</c:v>
                </c:pt>
                <c:pt idx="5">
                  <c:v>0.26190476190476192</c:v>
                </c:pt>
                <c:pt idx="6">
                  <c:v>0.27857142857142858</c:v>
                </c:pt>
                <c:pt idx="7">
                  <c:v>0.31428571428571428</c:v>
                </c:pt>
                <c:pt idx="8">
                  <c:v>0.33809523809523812</c:v>
                </c:pt>
                <c:pt idx="9">
                  <c:v>0.34761904761904761</c:v>
                </c:pt>
                <c:pt idx="10">
                  <c:v>0.37380952380952381</c:v>
                </c:pt>
                <c:pt idx="11">
                  <c:v>0.38095238095238093</c:v>
                </c:pt>
                <c:pt idx="12">
                  <c:v>0.44047619047619047</c:v>
                </c:pt>
                <c:pt idx="13">
                  <c:v>0.45238095238095238</c:v>
                </c:pt>
                <c:pt idx="14">
                  <c:v>0.55238095238095242</c:v>
                </c:pt>
                <c:pt idx="15">
                  <c:v>0.57380952380952377</c:v>
                </c:pt>
                <c:pt idx="16">
                  <c:v>0.87380952380952381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8B-4684-8ED3-329920308FC7}"/>
            </c:ext>
          </c:extLst>
        </c:ser>
        <c:ser>
          <c:idx val="1"/>
          <c:order val="1"/>
          <c:tx>
            <c:strRef>
              <c:f>Hoja2!$CK$431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Hoja2!$CK$432:$CK$448</c:f>
              <c:numCache>
                <c:formatCode>0.0%</c:formatCode>
                <c:ptCount val="17"/>
                <c:pt idx="0">
                  <c:v>0.16493506493506493</c:v>
                </c:pt>
                <c:pt idx="1">
                  <c:v>0.16363636363636364</c:v>
                </c:pt>
                <c:pt idx="2">
                  <c:v>0.2857142857142857</c:v>
                </c:pt>
                <c:pt idx="3">
                  <c:v>0.34285714285714286</c:v>
                </c:pt>
                <c:pt idx="4">
                  <c:v>0.34025974025974026</c:v>
                </c:pt>
                <c:pt idx="5">
                  <c:v>0.25194805194805192</c:v>
                </c:pt>
                <c:pt idx="6">
                  <c:v>0.31688311688311688</c:v>
                </c:pt>
                <c:pt idx="7">
                  <c:v>0.41298701298701301</c:v>
                </c:pt>
                <c:pt idx="8">
                  <c:v>0.13246753246753246</c:v>
                </c:pt>
                <c:pt idx="9">
                  <c:v>0.29610389610389609</c:v>
                </c:pt>
                <c:pt idx="10">
                  <c:v>0.41038961038961042</c:v>
                </c:pt>
                <c:pt idx="11">
                  <c:v>0.38181818181818183</c:v>
                </c:pt>
                <c:pt idx="12">
                  <c:v>0.51168831168831164</c:v>
                </c:pt>
                <c:pt idx="13">
                  <c:v>0.42857142857142855</c:v>
                </c:pt>
                <c:pt idx="14">
                  <c:v>0.55584415584415581</c:v>
                </c:pt>
                <c:pt idx="15">
                  <c:v>0.5714285714285714</c:v>
                </c:pt>
                <c:pt idx="16">
                  <c:v>0.90649350649350646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8B-4684-8ED3-329920308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154814944"/>
        <c:axId val="-1154809504"/>
      </c:barChart>
      <c:catAx>
        <c:axId val="-115481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54809504"/>
        <c:crosses val="autoZero"/>
        <c:auto val="1"/>
        <c:lblAlgn val="ctr"/>
        <c:lblOffset val="100"/>
        <c:noMultiLvlLbl val="0"/>
      </c:catAx>
      <c:valAx>
        <c:axId val="-1154809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5481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>
                <a:solidFill>
                  <a:schemeClr val="tx2"/>
                </a:solidFill>
              </a:rPr>
              <a:t>Usted sería de la opinión de modificar el actual tipo de estado unitario, centralizado y presidencialista existente en chile: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Hoja2!$FN$1</c:f>
              <c:strCache>
                <c:ptCount val="1"/>
                <c:pt idx="0">
                  <c:v>16.    Usted sería de la opinión de modificar el actual tipo de estado unitario, centralizado y presidencialista existente en chile: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Hoja2!$FN$2:$FP$2</c:f>
              <c:strCache>
                <c:ptCount val="3"/>
                <c:pt idx="0">
                  <c:v>Sí</c:v>
                </c:pt>
                <c:pt idx="1">
                  <c:v> No </c:v>
                </c:pt>
                <c:pt idx="2">
                  <c:v>No Sabe/ No Responde</c:v>
                </c:pt>
              </c:strCache>
            </c:strRef>
          </c:cat>
          <c:val>
            <c:numRef>
              <c:f>Hoja2!$FN$428:$FP$428</c:f>
              <c:numCache>
                <c:formatCode>General</c:formatCode>
                <c:ptCount val="3"/>
                <c:pt idx="0">
                  <c:v>0.47142857142857142</c:v>
                </c:pt>
                <c:pt idx="1">
                  <c:v>0.19761904761904761</c:v>
                </c:pt>
                <c:pt idx="2">
                  <c:v>0.33095238095238094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E-43D0-8ADC-6AA45BF37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84865904"/>
        <c:axId val="-1184860464"/>
      </c:barChart>
      <c:catAx>
        <c:axId val="-11848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4860464"/>
        <c:crosses val="autoZero"/>
        <c:auto val="1"/>
        <c:lblAlgn val="ctr"/>
        <c:lblOffset val="100"/>
        <c:noMultiLvlLbl val="0"/>
      </c:catAx>
      <c:valAx>
        <c:axId val="-118486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486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>
                <a:solidFill>
                  <a:schemeClr val="tx2"/>
                </a:solidFill>
              </a:rPr>
              <a:t>¿CON CUÁL DE LAS SIGUIENTES FRASES ACERCA DE LA DEMOCRACIA USTED ESTÁ MÁS DE ACUERDO? </a:t>
            </a:r>
          </a:p>
        </c:rich>
      </c:tx>
      <c:layout>
        <c:manualLayout>
          <c:xMode val="edge"/>
          <c:yMode val="edge"/>
          <c:x val="0.10904411991058253"/>
          <c:y val="1.2962962962962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Hoja2!$FS$1</c:f>
              <c:strCache>
                <c:ptCount val="1"/>
                <c:pt idx="0">
                  <c:v>17.    ¿Con cuál de las siguientes frases acerca de la democracia usted está más de acuerdo?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A2-4748-9C4F-5884AE524D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A2-4748-9C4F-5884AE524D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A2-4748-9C4F-5884AE524D19}"/>
              </c:ext>
            </c:extLst>
          </c:dPt>
          <c:dLbls>
            <c:dLbl>
              <c:idx val="0"/>
              <c:layout>
                <c:manualLayout>
                  <c:x val="-8.6509371739442259E-2"/>
                  <c:y val="-0.20632370953630802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9239565975094"/>
                      <c:h val="0.183381642512077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AA2-4748-9C4F-5884AE524D19}"/>
                </c:ext>
              </c:extLst>
            </c:dLbl>
            <c:dLbl>
              <c:idx val="1"/>
              <c:layout>
                <c:manualLayout>
                  <c:x val="2.7537856037349408E-2"/>
                  <c:y val="3.1787693205022832E-4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0340401714729"/>
                      <c:h val="0.20260869565217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AA2-4748-9C4F-5884AE524D19}"/>
                </c:ext>
              </c:extLst>
            </c:dLbl>
            <c:dLbl>
              <c:idx val="2"/>
              <c:layout>
                <c:manualLayout>
                  <c:x val="0.11978227252155038"/>
                  <c:y val="0.1391954651501896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42591344094911"/>
                      <c:h val="0.14275369926585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AA2-4748-9C4F-5884AE524D19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Hoja2!$FS$2:$FW$2</c:f>
              <c:strCache>
                <c:ptCount val="3"/>
                <c:pt idx="0">
                  <c:v>La democracia es preferible a cualquier otra forma de gobierno</c:v>
                </c:pt>
                <c:pt idx="1">
                  <c:v>En algunas circunstancias un gobierno autoritario puede ser preferible que uno democrático </c:v>
                </c:pt>
                <c:pt idx="2">
                  <c:v>A la gente como uno le da lo mismo un gobierno democrático que uno autoritario</c:v>
                </c:pt>
              </c:strCache>
              <c:extLst/>
            </c:strRef>
          </c:cat>
          <c:val>
            <c:numRef>
              <c:f>Hoja2!$FS$428:$FW$428</c:f>
              <c:numCache>
                <c:formatCode>General</c:formatCode>
                <c:ptCount val="3"/>
                <c:pt idx="0">
                  <c:v>0.52142857142857146</c:v>
                </c:pt>
                <c:pt idx="1">
                  <c:v>0.14285714285714285</c:v>
                </c:pt>
                <c:pt idx="2">
                  <c:v>0.14523809523809525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AA2-4748-9C4F-5884AE524D1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¿Con cuál de las siguientes frases acerca de la democracia usted está más de acuerdo?</a:t>
            </a:r>
          </a:p>
        </c:rich>
      </c:tx>
      <c:layout>
        <c:manualLayout>
          <c:xMode val="edge"/>
          <c:yMode val="edge"/>
          <c:x val="0.15085585585585587"/>
          <c:y val="1.78117036450412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49-4D2F-AAEF-BEF3967B71FD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9-4D2F-AAEF-BEF3967B71FD}"/>
              </c:ext>
            </c:extLst>
          </c:dPt>
          <c:dPt>
            <c:idx val="2"/>
            <c:bubble3D val="0"/>
            <c:spPr>
              <a:solidFill>
                <a:schemeClr val="accent5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A-4F32-9073-D23D6C8E7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'P36'!$B$1:$B$3</c:f>
              <c:strCache>
                <c:ptCount val="3"/>
                <c:pt idx="0">
                  <c:v>La democracia es preferible a cualquier otra forma de gobier</c:v>
                </c:pt>
                <c:pt idx="1">
                  <c:v>En algunas circunstancias un gobierno autoritario puede ser</c:v>
                </c:pt>
                <c:pt idx="2">
                  <c:v>A la gente como uno le da lo mismo un gobierno democrático q</c:v>
                </c:pt>
              </c:strCache>
            </c:strRef>
          </c:cat>
          <c:val>
            <c:numRef>
              <c:f>'P36'!$C$1:$C$3</c:f>
              <c:numCache>
                <c:formatCode>0.0</c:formatCode>
                <c:ptCount val="3"/>
                <c:pt idx="0">
                  <c:v>50.896088747718437</c:v>
                </c:pt>
                <c:pt idx="1">
                  <c:v>23.421246742822539</c:v>
                </c:pt>
                <c:pt idx="2">
                  <c:v>25.682664509459002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9-4D2F-AAEF-BEF3967B71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00000"/>
              </a:lnSpc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tx2"/>
                </a:solidFill>
              </a:rPr>
              <a:t>CON RESPECTO A FUTURA ELECCIÓN DE GOBERNADORES REGIONALES, USTED SE SIENTE:</a:t>
            </a:r>
          </a:p>
        </c:rich>
      </c:tx>
      <c:layout>
        <c:manualLayout>
          <c:xMode val="edge"/>
          <c:yMode val="edge"/>
          <c:x val="0.14640677087380932"/>
          <c:y val="1.65692030050271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Hoja2!$EG$1</c:f>
              <c:strCache>
                <c:ptCount val="1"/>
                <c:pt idx="0">
                  <c:v>9.       Con respecto a Futura elección de gobernadores regionales, usted se siente: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D5-4B8B-A568-42888C2FEE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D5-4B8B-A568-42888C2FEE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D5-4B8B-A568-42888C2FEE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D5-4B8B-A568-42888C2FEE2F}"/>
              </c:ext>
            </c:extLst>
          </c:dPt>
          <c:dLbls>
            <c:dLbl>
              <c:idx val="0"/>
              <c:layout>
                <c:manualLayout>
                  <c:x val="0.19424757505252738"/>
                  <c:y val="0.10973492863011505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6596632502495"/>
                      <c:h val="0.128360115319043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D5-4B8B-A568-42888C2FEE2F}"/>
                </c:ext>
              </c:extLst>
            </c:dLbl>
            <c:dLbl>
              <c:idx val="1"/>
              <c:layout>
                <c:manualLayout>
                  <c:x val="-5.353018372703422E-2"/>
                  <c:y val="4.30519101778944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D5-4B8B-A568-42888C2FEE2F}"/>
                </c:ext>
              </c:extLst>
            </c:dLbl>
            <c:dLbl>
              <c:idx val="2"/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CD5-4B8B-A568-42888C2FEE2F}"/>
                </c:ext>
              </c:extLst>
            </c:dLbl>
            <c:dLbl>
              <c:idx val="3"/>
              <c:layout>
                <c:manualLayout>
                  <c:x val="-2.3645643420794346E-3"/>
                  <c:y val="0.12489967920676576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05232860688193"/>
                      <c:h val="0.135888339227685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CD5-4B8B-A568-42888C2FEE2F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Hoja2!$EG$2:$EK$2</c:f>
              <c:strCache>
                <c:ptCount val="4"/>
                <c:pt idx="0">
                  <c:v>Muy Informado</c:v>
                </c:pt>
                <c:pt idx="1">
                  <c:v>Algo Informado</c:v>
                </c:pt>
                <c:pt idx="2">
                  <c:v>Poco Informado</c:v>
                </c:pt>
                <c:pt idx="3">
                  <c:v>Nada Informado</c:v>
                </c:pt>
              </c:strCache>
              <c:extLst/>
            </c:strRef>
          </c:cat>
          <c:val>
            <c:numRef>
              <c:f>Hoja2!$EG$428:$EK$428</c:f>
              <c:numCache>
                <c:formatCode>General</c:formatCode>
                <c:ptCount val="4"/>
                <c:pt idx="0">
                  <c:v>7.3809523809523811E-2</c:v>
                </c:pt>
                <c:pt idx="1">
                  <c:v>0.24761904761904763</c:v>
                </c:pt>
                <c:pt idx="2">
                  <c:v>0.30952380952380953</c:v>
                </c:pt>
                <c:pt idx="3">
                  <c:v>0.27380952380952384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CD5-4B8B-A568-42888C2FEE2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2400" b="1">
                <a:solidFill>
                  <a:schemeClr val="tx2"/>
                </a:solidFill>
              </a:rPr>
              <a:t>CON RESPECTO AL TRASPASO DE COMPETENCIAS Y ATRIBUCIONES A LOS GOBIERNOS REGIONALES, USTED SE SIENTE:</a:t>
            </a:r>
          </a:p>
        </c:rich>
      </c:tx>
      <c:layout>
        <c:manualLayout>
          <c:xMode val="edge"/>
          <c:yMode val="edge"/>
          <c:x val="0.1029096675415573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Hoja2!$EL$1</c:f>
              <c:strCache>
                <c:ptCount val="1"/>
                <c:pt idx="0">
                  <c:v>10.       Con respecto al Traspaso de competencias y atribuciones a los gobiernos regionales, usted se siente: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CB-4D0D-812B-ABF0DC713D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CB-4D0D-812B-ABF0DC713D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CB-4D0D-812B-ABF0DC713D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CCB-4D0D-812B-ABF0DC713D0B}"/>
              </c:ext>
            </c:extLst>
          </c:dPt>
          <c:dLbls>
            <c:dLbl>
              <c:idx val="0"/>
              <c:layout>
                <c:manualLayout>
                  <c:x val="0.21757147915514782"/>
                  <c:y val="8.4800038245225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CB-4D0D-812B-ABF0DC713D0B}"/>
                </c:ext>
              </c:extLst>
            </c:dLbl>
            <c:dLbl>
              <c:idx val="1"/>
              <c:layout>
                <c:manualLayout>
                  <c:x val="-4.2802558282213354E-2"/>
                  <c:y val="0.150622914420527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B-4D0D-812B-ABF0DC713D0B}"/>
                </c:ext>
              </c:extLst>
            </c:dLbl>
            <c:dLbl>
              <c:idx val="2"/>
              <c:layout>
                <c:manualLayout>
                  <c:x val="-9.1393332367258273E-2"/>
                  <c:y val="-0.108132281610467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CB-4D0D-812B-ABF0DC713D0B}"/>
                </c:ext>
              </c:extLst>
            </c:dLbl>
            <c:dLbl>
              <c:idx val="3"/>
              <c:layout>
                <c:manualLayout>
                  <c:x val="7.2385168863214042E-2"/>
                  <c:y val="7.96988001029246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B-4D0D-812B-ABF0DC713D0B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Hoja2!$EL$2:$EP$2</c:f>
              <c:strCache>
                <c:ptCount val="4"/>
                <c:pt idx="0">
                  <c:v>Muy Informado</c:v>
                </c:pt>
                <c:pt idx="1">
                  <c:v>Algo Informado</c:v>
                </c:pt>
                <c:pt idx="2">
                  <c:v>Poco Informado</c:v>
                </c:pt>
                <c:pt idx="3">
                  <c:v>Nada Informado</c:v>
                </c:pt>
              </c:strCache>
              <c:extLst/>
            </c:strRef>
          </c:cat>
          <c:val>
            <c:numRef>
              <c:f>Hoja2!$EL$428:$EP$428</c:f>
              <c:numCache>
                <c:formatCode>General</c:formatCode>
                <c:ptCount val="4"/>
                <c:pt idx="0">
                  <c:v>4.2857142857142858E-2</c:v>
                </c:pt>
                <c:pt idx="1">
                  <c:v>0.17857142857142858</c:v>
                </c:pt>
                <c:pt idx="2">
                  <c:v>0.27380952380952384</c:v>
                </c:pt>
                <c:pt idx="3">
                  <c:v>0.30476190476190479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CCB-4D0D-812B-ABF0DC713D0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En relación con estas reformas, ¿ha oído hablar sobre la futura elección de gobernadores regionales?</a:t>
            </a:r>
          </a:p>
        </c:rich>
      </c:tx>
      <c:layout>
        <c:manualLayout>
          <c:xMode val="edge"/>
          <c:yMode val="edge"/>
          <c:x val="0.13470107538967493"/>
          <c:y val="0.12163527614559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8163192836189599"/>
          <c:y val="0.30636067682875451"/>
          <c:w val="0.49555967268797285"/>
          <c:h val="0.53033012557670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49-4D2F-AAEF-BEF3967B71FD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9-4D2F-AAEF-BEF3967B71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'P30'!$B$1:$B$2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'P30'!$C$1:$C$2</c:f>
              <c:numCache>
                <c:formatCode>0.0</c:formatCode>
                <c:ptCount val="2"/>
                <c:pt idx="0">
                  <c:v>21.447981172072474</c:v>
                </c:pt>
                <c:pt idx="1">
                  <c:v>78.552018827927483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9-4D2F-AAEF-BEF3967B71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/>
              <a:t>¿Ha oído hablar del traspaso de competencias y atribuciones a los Gobiernos Regionales, ¿es decir, la posibilidad de que en la región se decida sobre asuntos que hoy decide el Gobierno Central?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49-4D2F-AAEF-BEF3967B71FD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49-4D2F-AAEF-BEF3967B71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'P32'!$B$3:$B$4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'P32'!$E$3:$E$4</c:f>
              <c:numCache>
                <c:formatCode>###0.0</c:formatCode>
                <c:ptCount val="2"/>
                <c:pt idx="0">
                  <c:v>12.765275899754233</c:v>
                </c:pt>
                <c:pt idx="1">
                  <c:v>87.234724100245771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49-4D2F-AAEF-BEF3967B71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2"/>
                </a:solidFill>
              </a:rPr>
              <a:t>¿Cuáles son sus principales prioridades que le gustaría se incorporaran en la gestión del nuevo gobernador/a regional durante los próximos cuatro años de gestión? marque con una “x” las 6 principales alternativas de su preferencia :</a:t>
            </a:r>
          </a:p>
        </c:rich>
      </c:tx>
      <c:layout>
        <c:manualLayout>
          <c:xMode val="edge"/>
          <c:yMode val="edge"/>
          <c:x val="0.11811190792880598"/>
          <c:y val="1.1632131549943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Hoja2!$DM$430</c:f>
              <c:strCache>
                <c:ptCount val="1"/>
                <c:pt idx="0">
                  <c:v>8.       ¿Cuáles son sus principales prioridades que le gustaría se incorporarán en la gestión del nuevo gobernador (a) regional durante los próximos cuatro años de gestión? marque con una “x” las 6 principales alternativas de su preferencia 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Hoja2!$DM$432:$DM$448</c:f>
              <c:strCache>
                <c:ptCount val="17"/>
                <c:pt idx="0">
                  <c:v>Desastres naturales y emergencias.</c:v>
                </c:pt>
                <c:pt idx="1">
                  <c:v>Borde costero</c:v>
                </c:pt>
                <c:pt idx="2">
                  <c:v>Localización de grandes empresas e industrias</c:v>
                </c:pt>
                <c:pt idx="3">
                  <c:v>Cambio climático</c:v>
                </c:pt>
                <c:pt idx="4">
                  <c:v>Ciencia, tecnología e innovación</c:v>
                </c:pt>
                <c:pt idx="5">
                  <c:v>Mayor participación ciudadana en la gestión pública</c:v>
                </c:pt>
                <c:pt idx="6">
                  <c:v>Igualdad y equidad de género en la gestión pública en la región</c:v>
                </c:pt>
                <c:pt idx="7">
                  <c:v>Arte, la cultura y el patrimonio regional</c:v>
                </c:pt>
                <c:pt idx="8">
                  <c:v>Medio ambiente y  desarrollo sustentable</c:v>
                </c:pt>
                <c:pt idx="9">
                  <c:v>Recursos hídricos y gestión del agua</c:v>
                </c:pt>
                <c:pt idx="10">
                  <c:v>Transporte público y conectividad</c:v>
                </c:pt>
                <c:pt idx="11">
                  <c:v>Políticas de desarrollo social (grupos vulnerables, mujeres, adultos mayores, pueblo originarios)</c:v>
                </c:pt>
                <c:pt idx="12">
                  <c:v>Seguridad pública</c:v>
                </c:pt>
                <c:pt idx="13">
                  <c:v>Actividad económica regional</c:v>
                </c:pt>
                <c:pt idx="14">
                  <c:v>Vivienda  y desarrollo urbano</c:v>
                </c:pt>
                <c:pt idx="15">
                  <c:v>Educación pública</c:v>
                </c:pt>
                <c:pt idx="16">
                  <c:v>Salud pública</c:v>
                </c:pt>
              </c:strCache>
            </c:strRef>
          </c:cat>
          <c:val>
            <c:numRef>
              <c:f>Hoja2!$DN$432:$DN$448</c:f>
              <c:numCache>
                <c:formatCode>0.000</c:formatCode>
                <c:ptCount val="17"/>
                <c:pt idx="0">
                  <c:v>9.285714285714286E-2</c:v>
                </c:pt>
                <c:pt idx="1">
                  <c:v>0.12619047619047619</c:v>
                </c:pt>
                <c:pt idx="2">
                  <c:v>0.13095238095238096</c:v>
                </c:pt>
                <c:pt idx="3">
                  <c:v>0.18095238095238095</c:v>
                </c:pt>
                <c:pt idx="4">
                  <c:v>0.18571428571428572</c:v>
                </c:pt>
                <c:pt idx="5">
                  <c:v>0.23095238095238096</c:v>
                </c:pt>
                <c:pt idx="6">
                  <c:v>0.25952380952380955</c:v>
                </c:pt>
                <c:pt idx="7">
                  <c:v>0.26190476190476192</c:v>
                </c:pt>
                <c:pt idx="8">
                  <c:v>0.3261904761904762</c:v>
                </c:pt>
                <c:pt idx="9">
                  <c:v>0.44047619047619047</c:v>
                </c:pt>
                <c:pt idx="10">
                  <c:v>0.47380952380952379</c:v>
                </c:pt>
                <c:pt idx="11">
                  <c:v>0.48809523809523808</c:v>
                </c:pt>
                <c:pt idx="12">
                  <c:v>0.57380952380952377</c:v>
                </c:pt>
                <c:pt idx="13">
                  <c:v>0.59761904761904761</c:v>
                </c:pt>
                <c:pt idx="14">
                  <c:v>0.669047619047619</c:v>
                </c:pt>
                <c:pt idx="15">
                  <c:v>0.68809523809523809</c:v>
                </c:pt>
                <c:pt idx="16">
                  <c:v>0.79761904761904767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F-4D9C-8325-3147592AB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52115104"/>
        <c:axId val="-1252114560"/>
      </c:barChart>
      <c:catAx>
        <c:axId val="-125211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252114560"/>
        <c:crosses val="autoZero"/>
        <c:auto val="1"/>
        <c:lblAlgn val="ctr"/>
        <c:lblOffset val="100"/>
        <c:noMultiLvlLbl val="0"/>
      </c:catAx>
      <c:valAx>
        <c:axId val="-125211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25211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Hoja2!$BU$434</c:f>
              <c:strCache>
                <c:ptCount val="1"/>
                <c:pt idx="0">
                  <c:v>Utilizando una escala de 1 a 7, como en el colegio, ¿Qué nota le pondría usted a esta región en materia de …?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Hoja2!$BU$435:$BU$446</c:f>
              <c:strCache>
                <c:ptCount val="12"/>
                <c:pt idx="0">
                  <c:v>Contaminación del aire o del agua</c:v>
                </c:pt>
                <c:pt idx="1">
                  <c:v>Seguridad ciudadana  </c:v>
                </c:pt>
                <c:pt idx="2">
                  <c:v>Acceso a la vivienda  </c:v>
                </c:pt>
                <c:pt idx="3">
                  <c:v>Oportunidades de recreación y cultura</c:v>
                </c:pt>
                <c:pt idx="4">
                  <c:v>Participación ciudadana</c:v>
                </c:pt>
                <c:pt idx="5">
                  <c:v>Acceso a salud de calidad </c:v>
                </c:pt>
                <c:pt idx="6">
                  <c:v>Acceso a educación de calidad </c:v>
                </c:pt>
                <c:pt idx="7">
                  <c:v>Posibilidad de tener un buen sueldo </c:v>
                </c:pt>
                <c:pt idx="8">
                  <c:v>Transporte público  </c:v>
                </c:pt>
                <c:pt idx="9">
                  <c:v>Oportunidades de trabajo  </c:v>
                </c:pt>
                <c:pt idx="10">
                  <c:v>Acceso al agua potable</c:v>
                </c:pt>
                <c:pt idx="11">
                  <c:v>Posibilidad de consumir o comprar cosas </c:v>
                </c:pt>
              </c:strCache>
            </c:strRef>
          </c:cat>
          <c:val>
            <c:numRef>
              <c:f>Hoja2!$BV$435:$BV$446</c:f>
              <c:numCache>
                <c:formatCode>0.0</c:formatCode>
                <c:ptCount val="12"/>
                <c:pt idx="0">
                  <c:v>2.590686274509804</c:v>
                </c:pt>
                <c:pt idx="1">
                  <c:v>2.6330049261083746</c:v>
                </c:pt>
                <c:pt idx="2">
                  <c:v>2.7249357326478147</c:v>
                </c:pt>
                <c:pt idx="3">
                  <c:v>2.739946380697051</c:v>
                </c:pt>
                <c:pt idx="4">
                  <c:v>2.8842729970326411</c:v>
                </c:pt>
                <c:pt idx="5">
                  <c:v>3.058252427184466</c:v>
                </c:pt>
                <c:pt idx="6">
                  <c:v>3.3163265306122449</c:v>
                </c:pt>
                <c:pt idx="7">
                  <c:v>3.3445783132530122</c:v>
                </c:pt>
                <c:pt idx="8">
                  <c:v>3.5173267326732671</c:v>
                </c:pt>
                <c:pt idx="9">
                  <c:v>3.7397590361445783</c:v>
                </c:pt>
                <c:pt idx="10">
                  <c:v>4.1280193236714977</c:v>
                </c:pt>
                <c:pt idx="11">
                  <c:v>4.6485148514851486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1-44F8-8A0E-1AF757A46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448818992"/>
        <c:axId val="-1185203888"/>
      </c:barChart>
      <c:catAx>
        <c:axId val="-144881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3888"/>
        <c:crosses val="autoZero"/>
        <c:auto val="1"/>
        <c:lblAlgn val="l"/>
        <c:lblOffset val="100"/>
        <c:noMultiLvlLbl val="0"/>
      </c:catAx>
      <c:valAx>
        <c:axId val="-1185203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4488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sm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cap="small" baseline="0"/>
              <a:t>Utilizando una escala de 1 a 7, como en el colegio, ¿qué nota le pondría usted a esta región en materia de …?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sm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'P9'!$A$1:$A$12</c:f>
              <c:strCache>
                <c:ptCount val="12"/>
                <c:pt idx="0">
                  <c:v>Participación ciudadana</c:v>
                </c:pt>
                <c:pt idx="1">
                  <c:v>Contaminación del aire o del agua</c:v>
                </c:pt>
                <c:pt idx="2">
                  <c:v>Acceso a la vivienda</c:v>
                </c:pt>
                <c:pt idx="3">
                  <c:v>Posibilidad de tener un buen sueldo</c:v>
                </c:pt>
                <c:pt idx="4">
                  <c:v>Seguridad ciudadana</c:v>
                </c:pt>
                <c:pt idx="5">
                  <c:v>Acceso a salud de calidad</c:v>
                </c:pt>
                <c:pt idx="6">
                  <c:v>Oportunidades de recreación y cultura</c:v>
                </c:pt>
                <c:pt idx="7">
                  <c:v>Oportunidades de trabajo</c:v>
                </c:pt>
                <c:pt idx="8">
                  <c:v>Acceso a educación de calidad</c:v>
                </c:pt>
                <c:pt idx="9">
                  <c:v>Transporte público</c:v>
                </c:pt>
                <c:pt idx="10">
                  <c:v>Posibilidad de consumir o comprar cosas</c:v>
                </c:pt>
                <c:pt idx="11">
                  <c:v>Acceso al agua potable</c:v>
                </c:pt>
              </c:strCache>
            </c:strRef>
          </c:cat>
          <c:val>
            <c:numRef>
              <c:f>'P9'!$B$1:$B$12</c:f>
              <c:numCache>
                <c:formatCode>0.00</c:formatCode>
                <c:ptCount val="12"/>
                <c:pt idx="0">
                  <c:v>4.193239156220641</c:v>
                </c:pt>
                <c:pt idx="1">
                  <c:v>4.3467608452575597</c:v>
                </c:pt>
                <c:pt idx="2">
                  <c:v>4.3644459912378109</c:v>
                </c:pt>
                <c:pt idx="3">
                  <c:v>4.3834584431734331</c:v>
                </c:pt>
                <c:pt idx="4">
                  <c:v>4.4323214298964606</c:v>
                </c:pt>
                <c:pt idx="5">
                  <c:v>4.4427602949271456</c:v>
                </c:pt>
                <c:pt idx="6">
                  <c:v>4.6968861294246942</c:v>
                </c:pt>
                <c:pt idx="7">
                  <c:v>4.8120258119236237</c:v>
                </c:pt>
                <c:pt idx="8">
                  <c:v>4.8804342372363632</c:v>
                </c:pt>
                <c:pt idx="9">
                  <c:v>5.113204678513366</c:v>
                </c:pt>
                <c:pt idx="10">
                  <c:v>5.284622835930139</c:v>
                </c:pt>
                <c:pt idx="11">
                  <c:v>5.4937253219106266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F-42BB-A4E7-7BB59B360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185214224"/>
        <c:axId val="-1185204976"/>
      </c:barChart>
      <c:catAx>
        <c:axId val="-11852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04976"/>
        <c:crosses val="autoZero"/>
        <c:auto val="1"/>
        <c:lblAlgn val="ctr"/>
        <c:lblOffset val="100"/>
        <c:noMultiLvlLbl val="0"/>
      </c:catAx>
      <c:valAx>
        <c:axId val="-1185204976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Escala de notas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118521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S" sz="1800" dirty="0">
                <a:solidFill>
                  <a:schemeClr val="tx2"/>
                </a:solidFill>
              </a:rPr>
              <a:t>Pensando en el largo plazo y según lo que usted cree o se imagina, ¿la futura elección de gobernadores y el traspaso de competencias y atribuciones a los gobiernos regionales …?</a:t>
            </a:r>
          </a:p>
        </c:rich>
      </c:tx>
      <c:layout>
        <c:manualLayout>
          <c:xMode val="edge"/>
          <c:yMode val="edge"/>
          <c:x val="0.10001962299372655"/>
          <c:y val="2.5925925925925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585770528683914"/>
          <c:y val="0.24381883339204657"/>
          <c:w val="0.60189016551502494"/>
          <c:h val="0.7333866130866844"/>
        </c:manualLayout>
      </c:layout>
      <c:pieChart>
        <c:varyColors val="1"/>
        <c:ser>
          <c:idx val="0"/>
          <c:order val="0"/>
          <c:tx>
            <c:strRef>
              <c:f>Hoja2!$EV$1</c:f>
              <c:strCache>
                <c:ptCount val="1"/>
                <c:pt idx="0">
                  <c:v>12.    Pensando en el largo plazo y según lo que usted cree o se imagina, ¿la futura elección de gobernadores y el traspaso de competencias y atribuciones a los gobiernos regionales …?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12-4584-9262-6995C88B5F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12-4584-9262-6995C88B5F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12-4584-9262-6995C88B5FC9}"/>
              </c:ext>
            </c:extLst>
          </c:dPt>
          <c:dLbls>
            <c:dLbl>
              <c:idx val="0"/>
              <c:layout>
                <c:manualLayout>
                  <c:x val="-4.9728749900151054E-2"/>
                  <c:y val="1.0219451735199699E-2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68271908973153"/>
                      <c:h val="0.136612860892388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12-4584-9262-6995C88B5FC9}"/>
                </c:ext>
              </c:extLst>
            </c:dLbl>
            <c:dLbl>
              <c:idx val="1"/>
              <c:layout>
                <c:manualLayout>
                  <c:x val="7.4514811858257665E-4"/>
                  <c:y val="0.21319502770487023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50748489472907"/>
                      <c:h val="0.119176436278798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C12-4584-9262-6995C88B5FC9}"/>
                </c:ext>
              </c:extLst>
            </c:dLbl>
            <c:dLbl>
              <c:idx val="2"/>
              <c:layout>
                <c:manualLayout>
                  <c:x val="-0.22969800944037014"/>
                  <c:y val="7.8425561388159815E-2"/>
                </c:manualLayout>
              </c:layout>
              <c:numFmt formatCode="0.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0187423873245"/>
                      <c:h val="0.129886847477398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C12-4584-9262-6995C88B5FC9}"/>
                </c:ext>
              </c:extLst>
            </c:dLbl>
            <c:numFmt formatCode="0.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Hoja2!$EV$2:$EZ$2</c:f>
              <c:strCache>
                <c:ptCount val="3"/>
                <c:pt idx="0">
                  <c:v>Serán un impulso al desarrollo de la región </c:v>
                </c:pt>
                <c:pt idx="1">
                  <c:v>Dejarán las cosas más o menos igual que ahora </c:v>
                </c:pt>
                <c:pt idx="2">
                  <c:v>Traerán más problemas para el desarrollo de la región </c:v>
                </c:pt>
              </c:strCache>
              <c:extLst/>
            </c:strRef>
          </c:cat>
          <c:val>
            <c:numRef>
              <c:f>Hoja2!$EV$428:$EZ$428</c:f>
              <c:numCache>
                <c:formatCode>General</c:formatCode>
                <c:ptCount val="3"/>
                <c:pt idx="0">
                  <c:v>0.30952380952380953</c:v>
                </c:pt>
                <c:pt idx="1">
                  <c:v>0.29523809523809524</c:v>
                </c:pt>
                <c:pt idx="2">
                  <c:v>3.3333333333333333E-2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C12-4584-9262-6995C88B5F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FAE5C31-845E-AE41-9970-4CCD2A936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96D3AD-C92D-3048-96C6-105D234277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2124-37D5-6447-B6FD-F2F01459114B}" type="datetimeFigureOut">
              <a:rPr lang="es-CL" smtClean="0"/>
              <a:t>25-03-21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CD4203-44A5-6849-8A33-5CB6BEA800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174840-AD16-DB47-9159-C5B7F0AC47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108A3-908A-644D-B209-5D1A9359E17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520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999F03F-6BA9-C341-9BA3-8AA8A08F3823}" type="datetimeFigureOut">
              <a:rPr lang="es-ES"/>
              <a:pPr>
                <a:defRPr/>
              </a:pPr>
              <a:t>25/3/21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26ED3A-91DA-954A-936D-628FA4BCBDCD}" type="slidenum">
              <a:rPr lang="es-ES" altLang="es-ES_tradnl"/>
              <a:pPr/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794089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2462-796C-F04A-BAB0-B9188EED4254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CC70-2AFB-004B-8607-76B8242C767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0138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E4697-050A-244B-99D6-B79BE60AA316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5B84E-431A-BC48-9075-17F0A3368E7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7572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42BF-8A7E-8248-BDF7-C9F5E6CDEDFC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8C719-388F-DF46-8529-C2E9797B8DF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3605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0A3E2462-796C-F04A-BAB0-B9188EED4254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4644CC70-2AFB-004B-8607-76B8242C7676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86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3C8AB38A-F146-284C-9AF6-1269E2BA9A97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276DF974-1E7A-2045-A862-EC6F18662258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34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E1FF08AA-A314-E24D-9729-FD1DE7918149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E2B52681-C989-EB46-923B-B4B1BA75FFF6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87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B558100-6296-F348-B457-ABC97E3BFE17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6EA481A8-9BFF-A24C-92BF-92647E06E879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16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64ED808-DF5B-3148-9E7E-DD92A084859A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E49388DB-379B-2B46-8A1E-9B2FD58F97E9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93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531051A-23D7-8A4D-A521-EF04CEB1A375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B8CCC35F-291D-CD4E-B69D-349CD38DA08F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94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B98FAFF0-2C98-7242-8F71-16147EB46514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4FE10D64-46D0-F34B-B628-F1F516B016F0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997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E0482BC-E269-1B40-A329-CA1A2F549EEF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9DE2B1D5-03B4-F146-ACF7-935AA2D11449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76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857374" y="288925"/>
            <a:ext cx="6936582" cy="11430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7374" y="1631156"/>
            <a:ext cx="6936582" cy="4525963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B38A-F146-284C-9AF6-1269E2BA9A97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F974-1E7A-2045-A862-EC6F1866225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2239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E6907A0-B06A-9549-8E9C-72EBA13E2D59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338A39EE-0491-5C4A-8D4E-3477DA7181A5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819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628E4697-050A-244B-99D6-B79BE60AA316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2265B84E-431A-BC48-9075-17F0A3368E7E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628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fld id="{53F442BF-8A7E-8248-BDF7-C9F5E6CDEDFC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342900"/>
            <a:fld id="{8E38C719-388F-DF46-8529-C2E9797B8DFE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80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08AA-A314-E24D-9729-FD1DE7918149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52681-C989-EB46-923B-B4B1BA75FFF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5932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58100-6296-F348-B457-ABC97E3BFE17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481A8-9BFF-A24C-92BF-92647E06E87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703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D808-DF5B-3148-9E7E-DD92A084859A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88DB-379B-2B46-8A1E-9B2FD58F97E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5724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051A-23D7-8A4D-A521-EF04CEB1A375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CC35F-291D-CD4E-B69D-349CD38DA08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7578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AFF0-2C98-7242-8F71-16147EB46514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10D64-46D0-F34B-B628-F1F516B016F0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043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82BC-E269-1B40-A329-CA1A2F549EEF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2B1D5-03B4-F146-ACF7-935AA2D1144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7914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07A0-B06A-9549-8E9C-72EBA13E2D59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A39EE-0491-5C4A-8D4E-3477DA7181A5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5840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  <a:endParaRPr lang="es-ES" altLang="es-CL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s-ES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EABAE01-A3CA-C041-9DDC-92E1A590AF8E}" type="datetimeFigureOut">
              <a:rPr lang="es-ES" altLang="es-CL"/>
              <a:pPr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159D4B8-4C3A-0B46-9791-D44D8ACDDDAC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  <a:endParaRPr lang="es-ES" altLang="es-CL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s-ES" alt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 defTabSz="342900">
              <a:defRPr/>
            </a:pPr>
            <a:fld id="{AEABAE01-A3CA-C041-9DDC-92E1A590AF8E}" type="datetimeFigureOut">
              <a:rPr lang="es-ES" altLang="es-CL" smtClean="0"/>
              <a:pPr defTabSz="342900">
                <a:defRPr/>
              </a:pPr>
              <a:t>25/3/21</a:t>
            </a:fld>
            <a:endParaRPr lang="es-ES" alt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 defTabSz="3429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342900"/>
            <a:fld id="{4159D4B8-4C3A-0B46-9791-D44D8ACDDDAC}" type="slidenum">
              <a:rPr lang="es-ES" altLang="es-CL" smtClean="0">
                <a:latin typeface="Calibri"/>
              </a:rPr>
              <a:pPr defTabSz="342900"/>
              <a:t>‹Nº›</a:t>
            </a:fld>
            <a:endParaRPr lang="es-ES" altLang="es-CL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20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500" y="6293802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/>
            <a:r>
              <a:rPr lang="es-ES_tradnl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Marzo</a:t>
            </a:r>
            <a:r>
              <a:rPr lang="es-ES_tradnl" sz="135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s-ES_tradnl" sz="135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" y="4066422"/>
            <a:ext cx="8650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s-ES" altLang="es-CL" dirty="0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3RA ENCUESTA DE PERCEPCIÓN CIUDADANA, UNIVERSIDAD DE LOS LAGOS:</a:t>
            </a:r>
            <a:r>
              <a:rPr lang="es-ES" altLang="es-CL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 defTabSz="342900"/>
            <a:r>
              <a:rPr lang="es-ES" altLang="es-CL" sz="2800" b="1" dirty="0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Descentralización y Proceso Constituyente 2021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51" y="1238858"/>
            <a:ext cx="1608899" cy="6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1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068479"/>
              </p:ext>
            </p:extLst>
          </p:nvPr>
        </p:nvGraphicFramePr>
        <p:xfrm>
          <a:off x="1496290" y="1"/>
          <a:ext cx="764770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197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400516"/>
              </p:ext>
            </p:extLst>
          </p:nvPr>
        </p:nvGraphicFramePr>
        <p:xfrm>
          <a:off x="1524000" y="1"/>
          <a:ext cx="7620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78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0F39612-1799-40E8-9EB9-F01DAF9ECA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7942225"/>
              </p:ext>
            </p:extLst>
          </p:nvPr>
        </p:nvGraphicFramePr>
        <p:xfrm>
          <a:off x="1948541" y="1513114"/>
          <a:ext cx="6477001" cy="438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4BBC28D-18B5-4F01-A971-AE12DCBEF5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5624512"/>
            <a:ext cx="2057400" cy="273844"/>
          </a:xfrm>
          <a:prstGeom prst="rect">
            <a:avLst/>
          </a:prstGeom>
        </p:spPr>
        <p:txBody>
          <a:bodyPr/>
          <a:lstStyle/>
          <a:p>
            <a:fld id="{428F9ACE-4EE3-46F9-A5E7-9C1484BED41A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5BA4CD6-D0D7-4483-89CC-DA427893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768" y="457740"/>
            <a:ext cx="702128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>
                <a:solidFill>
                  <a:schemeClr val="tx2"/>
                </a:solidFill>
                <a:latin typeface="+mn-lt"/>
              </a:rPr>
              <a:t>CONOCIMIENTO SOBRE ELECCIÓN DE GOBERNADORES/AS</a:t>
            </a:r>
            <a:br>
              <a:rPr lang="en-US" sz="3600">
                <a:solidFill>
                  <a:prstClr val="black"/>
                </a:solidFill>
              </a:rPr>
            </a:br>
            <a:r>
              <a:rPr lang="en-US" sz="1600">
                <a:solidFill>
                  <a:prstClr val="black"/>
                </a:solidFill>
              </a:rPr>
              <a:t>Fuente: </a:t>
            </a:r>
            <a:r>
              <a:rPr lang="en-US" sz="1600" err="1">
                <a:solidFill>
                  <a:prstClr val="black"/>
                </a:solidFill>
              </a:rPr>
              <a:t>Barómetro</a:t>
            </a:r>
            <a:r>
              <a:rPr lang="en-US" sz="1600">
                <a:solidFill>
                  <a:prstClr val="black"/>
                </a:solidFill>
              </a:rPr>
              <a:t> Regional – Mayo 2019</a:t>
            </a:r>
            <a:endParaRPr lang="es-CL" sz="180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948542" y="5898355"/>
            <a:ext cx="2275115" cy="698387"/>
          </a:xfrm>
        </p:spPr>
        <p:txBody>
          <a:bodyPr/>
          <a:lstStyle/>
          <a:p>
            <a:pPr marL="0" indent="0">
              <a:buNone/>
            </a:pPr>
            <a:r>
              <a:rPr lang="es-MX" sz="1600">
                <a:latin typeface="+mj-lt"/>
              </a:rPr>
              <a:t>N: 450, presencial, incluye comunas rurales</a:t>
            </a:r>
            <a:endParaRPr lang="es-CL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745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F9FED95-D95C-4380-A828-4CC535BDAC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625479"/>
              </p:ext>
            </p:extLst>
          </p:nvPr>
        </p:nvGraphicFramePr>
        <p:xfrm>
          <a:off x="2571748" y="1756256"/>
          <a:ext cx="5636080" cy="384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48EDD204-64D4-4C4E-AD3A-7D2508E2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260" y="339244"/>
            <a:ext cx="704305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>
                <a:solidFill>
                  <a:schemeClr val="tx2"/>
                </a:solidFill>
                <a:latin typeface="+mn-lt"/>
              </a:rPr>
              <a:t>CONOCIMIENTO SOBRE TRASPASO DE COMPETENCIAS</a:t>
            </a:r>
            <a:br>
              <a:rPr lang="en-US" sz="3600">
                <a:solidFill>
                  <a:prstClr val="black"/>
                </a:solidFill>
              </a:rPr>
            </a:br>
            <a:r>
              <a:rPr lang="en-US" sz="2025">
                <a:solidFill>
                  <a:prstClr val="black"/>
                </a:solidFill>
              </a:rPr>
              <a:t>F</a:t>
            </a:r>
            <a:r>
              <a:rPr lang="en-US" sz="1800">
                <a:solidFill>
                  <a:prstClr val="black"/>
                </a:solidFill>
              </a:rPr>
              <a:t>uente: </a:t>
            </a:r>
            <a:r>
              <a:rPr lang="en-US" sz="1800" err="1">
                <a:solidFill>
                  <a:prstClr val="black"/>
                </a:solidFill>
              </a:rPr>
              <a:t>Barómetro</a:t>
            </a:r>
            <a:r>
              <a:rPr lang="en-US" sz="1800">
                <a:solidFill>
                  <a:prstClr val="black"/>
                </a:solidFill>
              </a:rPr>
              <a:t> Regional – Mayor 2019</a:t>
            </a:r>
            <a:endParaRPr lang="es-CL" sz="180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923352" y="5876498"/>
            <a:ext cx="2492828" cy="642258"/>
          </a:xfrm>
        </p:spPr>
        <p:txBody>
          <a:bodyPr/>
          <a:lstStyle/>
          <a:p>
            <a:pPr marL="0" indent="0">
              <a:buNone/>
            </a:pPr>
            <a:r>
              <a:rPr lang="es-MX" sz="1600">
                <a:latin typeface="+mj-lt"/>
              </a:rPr>
              <a:t>N: 450 casos, presencial, incluye comunas rurales</a:t>
            </a:r>
            <a:endParaRPr lang="es-CL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101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01484"/>
              </p:ext>
            </p:extLst>
          </p:nvPr>
        </p:nvGraphicFramePr>
        <p:xfrm>
          <a:off x="1518249" y="307180"/>
          <a:ext cx="7625751" cy="65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46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592232"/>
              </p:ext>
            </p:extLst>
          </p:nvPr>
        </p:nvGraphicFramePr>
        <p:xfrm>
          <a:off x="1673667" y="168215"/>
          <a:ext cx="7401464" cy="6521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AAB2F-4701-497B-B227-0F77326E9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EVALUACIÓN DE LA REGIÓN</a:t>
            </a:r>
            <a:br>
              <a:rPr lang="es-ES"/>
            </a:br>
            <a:r>
              <a:rPr lang="es-ES" sz="1600" b="0"/>
              <a:t>Fuente: Barómetro Regional  mayo 2019 </a:t>
            </a:r>
            <a:endParaRPr lang="es-CL" sz="2700" b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9DE444E-5F6A-488E-86D7-1E51AF41E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20181"/>
              </p:ext>
            </p:extLst>
          </p:nvPr>
        </p:nvGraphicFramePr>
        <p:xfrm>
          <a:off x="1794882" y="1992714"/>
          <a:ext cx="6871607" cy="342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875A66E-6E77-4D84-A5BF-1B78283120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30386" y="5736697"/>
            <a:ext cx="3954236" cy="623888"/>
          </a:xfrm>
          <a:prstGeom prst="rect">
            <a:avLst/>
          </a:prstGeom>
        </p:spPr>
        <p:txBody>
          <a:bodyPr/>
          <a:lstStyle/>
          <a:p>
            <a:r>
              <a:rPr lang="es-MX" sz="1600"/>
              <a:t>N: 450 casos, presencial, incluye comunas rurales</a:t>
            </a:r>
            <a:endParaRPr lang="es-CL" sz="1600"/>
          </a:p>
        </p:txBody>
      </p:sp>
    </p:spTree>
    <p:extLst>
      <p:ext uri="{BB962C8B-B14F-4D97-AF65-F5344CB8AC3E}">
        <p14:creationId xmlns:p14="http://schemas.microsoft.com/office/powerpoint/2010/main" val="158255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1714" y="274638"/>
            <a:ext cx="7141029" cy="1143000"/>
          </a:xfrm>
        </p:spPr>
        <p:txBody>
          <a:bodyPr/>
          <a:lstStyle/>
          <a:p>
            <a:r>
              <a:rPr lang="es-MX" sz="2400"/>
              <a:t>EVALUACIÓN DE LA REGIÓN. EVOLUCIÓN DE LA PERCEPCIÓN</a:t>
            </a:r>
            <a:endParaRPr lang="es-CL" sz="240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09422"/>
              </p:ext>
            </p:extLst>
          </p:nvPr>
        </p:nvGraphicFramePr>
        <p:xfrm>
          <a:off x="1785257" y="1600200"/>
          <a:ext cx="7097486" cy="499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989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Area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/>
                        <a:t>Barómetro 2019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Encuesta </a:t>
                      </a:r>
                      <a:r>
                        <a:rPr lang="es-MX" sz="1400" baseline="0"/>
                        <a:t>2021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Diferencia 2019</a:t>
                      </a:r>
                      <a:r>
                        <a:rPr lang="es-MX" sz="1400" baseline="0"/>
                        <a:t> - 2021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pPr algn="l"/>
                      <a:r>
                        <a:rPr lang="es-MX" sz="1400"/>
                        <a:t>Acceso al Agua Potable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2°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-1,4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Posibilidad de consumir</a:t>
                      </a:r>
                      <a:r>
                        <a:rPr lang="es-MX" sz="1400" baseline="0"/>
                        <a:t> o comprar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2°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-0,7</a:t>
                      </a:r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Transporte</a:t>
                      </a:r>
                      <a:r>
                        <a:rPr lang="es-MX" sz="1400" baseline="0"/>
                        <a:t> Público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3°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4°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-1,2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Acceso a educación de calidad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4°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6°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>
                          <a:solidFill>
                            <a:srgbClr val="FF0000"/>
                          </a:solidFill>
                        </a:rPr>
                        <a:t>-1,6</a:t>
                      </a:r>
                      <a:endParaRPr lang="es-CL" sz="1400" b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Oportunidades</a:t>
                      </a:r>
                      <a:r>
                        <a:rPr lang="es-MX" sz="1400" baseline="0"/>
                        <a:t> de Trabajo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5°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3°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-1,1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Oportunidades</a:t>
                      </a:r>
                      <a:r>
                        <a:rPr lang="es-MX" sz="1400" baseline="0"/>
                        <a:t> de Recreación y Cultura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6°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9°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-2,0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Acceso Salud de Calidad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7°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7°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- 1,3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Seguridad Ciudadana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8°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11°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rgbClr val="FF0000"/>
                          </a:solidFill>
                        </a:rPr>
                        <a:t>-1,8</a:t>
                      </a:r>
                      <a:endParaRPr lang="es-CL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Oportunidades</a:t>
                      </a:r>
                      <a:r>
                        <a:rPr lang="es-MX" sz="1400" baseline="0"/>
                        <a:t> de tener un Buen Sueldo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9°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5°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-1,1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Acceso a Vivienda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10°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10°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rgbClr val="FF0000"/>
                          </a:solidFill>
                        </a:rPr>
                        <a:t>-1,6</a:t>
                      </a:r>
                      <a:endParaRPr lang="es-CL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Contaminación aire y agua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11°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12°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rgbClr val="FF0000"/>
                          </a:solidFill>
                        </a:rPr>
                        <a:t>-1,8</a:t>
                      </a:r>
                      <a:endParaRPr lang="es-CL" sz="1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/>
                        <a:t>Participación</a:t>
                      </a:r>
                      <a:r>
                        <a:rPr lang="es-MX" sz="1400" baseline="0"/>
                        <a:t> Ciudadana</a:t>
                      </a:r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12°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8°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/>
                        <a:t>-1,3</a:t>
                      </a:r>
                      <a:endParaRPr lang="es-C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989">
                <a:tc>
                  <a:txBody>
                    <a:bodyPr/>
                    <a:lstStyle/>
                    <a:p>
                      <a:r>
                        <a:rPr lang="es-MX" sz="1400" b="1"/>
                        <a:t>PROMEDIO NOTAS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4,7</a:t>
                      </a:r>
                      <a:endParaRPr lang="es-CL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es-CL" sz="14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/>
                        <a:t>-1,5</a:t>
                      </a:r>
                      <a:endParaRPr lang="es-CL" sz="1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9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890639"/>
              </p:ext>
            </p:extLst>
          </p:nvPr>
        </p:nvGraphicFramePr>
        <p:xfrm>
          <a:off x="1545771" y="0"/>
          <a:ext cx="759822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97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C0C2B7-0094-452C-B2CD-B2DEC55233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6350651"/>
              </p:ext>
            </p:extLst>
          </p:nvPr>
        </p:nvGraphicFramePr>
        <p:xfrm>
          <a:off x="2207370" y="1476262"/>
          <a:ext cx="6204858" cy="459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817E24F3-3677-4904-B429-927E5390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274638"/>
            <a:ext cx="6652612" cy="1143000"/>
          </a:xfrm>
        </p:spPr>
        <p:txBody>
          <a:bodyPr/>
          <a:lstStyle/>
          <a:p>
            <a:pPr algn="l"/>
            <a:r>
              <a:rPr lang="es-CL" sz="2400" b="1" dirty="0">
                <a:solidFill>
                  <a:schemeClr val="tx2"/>
                </a:solidFill>
                <a:latin typeface="+mn-lt"/>
              </a:rPr>
              <a:t>EXPECTATIVAS SOBRE ELECCIÓN DE GOBERNADORES Y TRASPASO DE COMPETENCIAS</a:t>
            </a:r>
            <a:br>
              <a:rPr lang="es-CL" sz="2800" dirty="0">
                <a:solidFill>
                  <a:prstClr val="black"/>
                </a:solidFill>
              </a:rPr>
            </a:br>
            <a:r>
              <a:rPr lang="es-CL" sz="1600" dirty="0">
                <a:solidFill>
                  <a:prstClr val="black"/>
                </a:solidFill>
              </a:rPr>
              <a:t>Fuente: Barómetro Regional – Mayo 2019</a:t>
            </a:r>
            <a:endParaRPr lang="es-CL" sz="1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101482" y="6126162"/>
            <a:ext cx="3864429" cy="525008"/>
          </a:xfrm>
        </p:spPr>
        <p:txBody>
          <a:bodyPr/>
          <a:lstStyle/>
          <a:p>
            <a:pPr marL="0" indent="0">
              <a:buNone/>
            </a:pPr>
            <a:r>
              <a:rPr lang="es-MX" sz="1600" dirty="0">
                <a:latin typeface="+mj-lt"/>
              </a:rPr>
              <a:t>N: 450 casos, presenciales, incluye comunas rurales</a:t>
            </a:r>
            <a:endParaRPr lang="es-C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637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782" y="206625"/>
            <a:ext cx="7093528" cy="1143000"/>
          </a:xfrm>
        </p:spPr>
        <p:txBody>
          <a:bodyPr/>
          <a:lstStyle/>
          <a:p>
            <a:pPr algn="l"/>
            <a:r>
              <a:rPr lang="es-ES" sz="2800" b="1" dirty="0">
                <a:solidFill>
                  <a:schemeClr val="tx2"/>
                </a:solidFill>
              </a:rPr>
              <a:t>PRESENTACIÓN</a:t>
            </a:r>
            <a:endParaRPr lang="es-CL" sz="2800" b="1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3272" y="1186543"/>
            <a:ext cx="7093527" cy="5560621"/>
          </a:xfrm>
        </p:spPr>
        <p:txBody>
          <a:bodyPr/>
          <a:lstStyle/>
          <a:p>
            <a:r>
              <a:rPr lang="es-ES" sz="1800" dirty="0"/>
              <a:t>Las encuestas de percepción ciudadana de la </a:t>
            </a:r>
            <a:r>
              <a:rPr lang="es-ES" sz="1800" dirty="0" err="1"/>
              <a:t>Ulagos</a:t>
            </a:r>
            <a:r>
              <a:rPr lang="es-ES" sz="1800"/>
              <a:t> se aplican semestralmente sobre temas diferentes que tienen especial relevancia para el fortalecer debate y la deliberación pública regional</a:t>
            </a:r>
          </a:p>
          <a:p>
            <a:r>
              <a:rPr lang="es-ES" sz="1800"/>
              <a:t>Primera Encuesta: Estallido Social (marzo 2020)</a:t>
            </a:r>
          </a:p>
          <a:p>
            <a:r>
              <a:rPr lang="es-ES" sz="1800"/>
              <a:t>Segunda Encuesta: Pandemia de la COVID-19 (octubre 2020)</a:t>
            </a:r>
          </a:p>
          <a:p>
            <a:r>
              <a:rPr lang="es-ES" sz="1800"/>
              <a:t>Presentamos ahora la </a:t>
            </a:r>
            <a:r>
              <a:rPr lang="es-ES" sz="1800" b="1"/>
              <a:t>Tercera Encuesta: Descentralización y Proceso Constituyente</a:t>
            </a:r>
          </a:p>
          <a:p>
            <a:r>
              <a:rPr lang="es-ES" sz="1800"/>
              <a:t>Fue elaborada y procesada por un equipo multidisciplinario coordinado por la Dirección de Vinculación con el Medio (Puerto Montt) y compuesto por académicos del CEDER y del Departamento de Ingeniería</a:t>
            </a:r>
          </a:p>
          <a:p>
            <a:endParaRPr lang="es-ES" sz="1800"/>
          </a:p>
          <a:p>
            <a:endParaRPr lang="es-CL" sz="1800"/>
          </a:p>
        </p:txBody>
      </p:sp>
    </p:spTree>
    <p:extLst>
      <p:ext uri="{BB962C8B-B14F-4D97-AF65-F5344CB8AC3E}">
        <p14:creationId xmlns:p14="http://schemas.microsoft.com/office/powerpoint/2010/main" val="1438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2670" y="281368"/>
            <a:ext cx="6936582" cy="1143000"/>
          </a:xfrm>
        </p:spPr>
        <p:txBody>
          <a:bodyPr/>
          <a:lstStyle/>
          <a:p>
            <a:r>
              <a:rPr lang="es-MX" dirty="0"/>
              <a:t>PROCESO CONSTITUYENTE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2670" y="1600200"/>
            <a:ext cx="7021286" cy="4525963"/>
          </a:xfrm>
        </p:spPr>
        <p:txBody>
          <a:bodyPr/>
          <a:lstStyle/>
          <a:p>
            <a:r>
              <a:rPr lang="es-MX" dirty="0"/>
              <a:t>Información</a:t>
            </a:r>
          </a:p>
          <a:p>
            <a:r>
              <a:rPr lang="es-MX" dirty="0"/>
              <a:t>Prioridades </a:t>
            </a:r>
          </a:p>
          <a:p>
            <a:r>
              <a:rPr lang="es-MX" dirty="0"/>
              <a:t>Expectativas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037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73147"/>
              </p:ext>
            </p:extLst>
          </p:nvPr>
        </p:nvGraphicFramePr>
        <p:xfrm>
          <a:off x="1524000" y="0"/>
          <a:ext cx="7620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981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584645"/>
              </p:ext>
            </p:extLst>
          </p:nvPr>
        </p:nvGraphicFramePr>
        <p:xfrm>
          <a:off x="1600253" y="446460"/>
          <a:ext cx="7471600" cy="6264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15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37665"/>
              </p:ext>
            </p:extLst>
          </p:nvPr>
        </p:nvGraphicFramePr>
        <p:xfrm>
          <a:off x="1526519" y="0"/>
          <a:ext cx="761748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69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0315" y="282195"/>
            <a:ext cx="6770914" cy="1143000"/>
          </a:xfrm>
        </p:spPr>
        <p:txBody>
          <a:bodyPr/>
          <a:lstStyle/>
          <a:p>
            <a:r>
              <a:rPr lang="es-MX" dirty="0"/>
              <a:t>4. EVALUACIÓN DE INSTITUCIONES</a:t>
            </a:r>
            <a:br>
              <a:rPr lang="es-MX" dirty="0"/>
            </a:br>
            <a:r>
              <a:rPr lang="es-MX" dirty="0"/>
              <a:t>Y OPINIÓN POLÍTICA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4371" y="1600200"/>
            <a:ext cx="7053943" cy="4525963"/>
          </a:xfrm>
        </p:spPr>
        <p:txBody>
          <a:bodyPr/>
          <a:lstStyle/>
          <a:p>
            <a:r>
              <a:rPr lang="es-MX" dirty="0"/>
              <a:t>Percepción del rol de los medios de comunicación en el proceso constituyente y de elección de gobernadore/as</a:t>
            </a:r>
          </a:p>
          <a:p>
            <a:r>
              <a:rPr lang="es-MX" dirty="0"/>
              <a:t>Evaluación del rol de las instituciones en gestión de tiempos de crisis</a:t>
            </a:r>
          </a:p>
          <a:p>
            <a:r>
              <a:rPr lang="es-MX" dirty="0"/>
              <a:t>Opinión política: Tipo de Estado, Democracia</a:t>
            </a:r>
          </a:p>
          <a:p>
            <a:r>
              <a:rPr lang="es-MX" dirty="0"/>
              <a:t>Evolución de la opinión sobre Democracia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59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165466"/>
              </p:ext>
            </p:extLst>
          </p:nvPr>
        </p:nvGraphicFramePr>
        <p:xfrm>
          <a:off x="1690778" y="125083"/>
          <a:ext cx="7453222" cy="660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635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33604"/>
              </p:ext>
            </p:extLst>
          </p:nvPr>
        </p:nvGraphicFramePr>
        <p:xfrm>
          <a:off x="1658554" y="150018"/>
          <a:ext cx="7366958" cy="655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85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482436" y="1"/>
          <a:ext cx="7661563" cy="615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482436" y="6123703"/>
            <a:ext cx="7661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Para el caso de los parlamentarios, se comparó con el promedio 2020 entre senadores y diputados</a:t>
            </a:r>
          </a:p>
          <a:p>
            <a:r>
              <a:rPr lang="es-ES" sz="1400"/>
              <a:t>Para el Ministro de Salud, se comparó con el ex Ministro </a:t>
            </a:r>
            <a:r>
              <a:rPr lang="es-ES" sz="1400" err="1"/>
              <a:t>Mañalich</a:t>
            </a:r>
            <a:r>
              <a:rPr lang="es-ES" sz="1400"/>
              <a:t> que días antes se oficializaba su salida del ministerio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3430645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353703"/>
              </p:ext>
            </p:extLst>
          </p:nvPr>
        </p:nvGraphicFramePr>
        <p:xfrm>
          <a:off x="1604513" y="155275"/>
          <a:ext cx="7539487" cy="657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236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415534"/>
              </p:ext>
            </p:extLst>
          </p:nvPr>
        </p:nvGraphicFramePr>
        <p:xfrm>
          <a:off x="1510145" y="0"/>
          <a:ext cx="763385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54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3123" y="274638"/>
            <a:ext cx="7043057" cy="1143000"/>
          </a:xfrm>
        </p:spPr>
        <p:txBody>
          <a:bodyPr/>
          <a:lstStyle/>
          <a:p>
            <a:pPr algn="l"/>
            <a:r>
              <a:rPr lang="es-MX" sz="2800" b="1" dirty="0">
                <a:solidFill>
                  <a:schemeClr val="tx2"/>
                </a:solidFill>
              </a:rPr>
              <a:t>FICHA TÉCNICA</a:t>
            </a:r>
            <a:endParaRPr lang="es-CL" sz="2800" b="1" dirty="0">
              <a:solidFill>
                <a:schemeClr val="tx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5770" y="1251858"/>
            <a:ext cx="7141029" cy="4874306"/>
          </a:xfrm>
        </p:spPr>
        <p:txBody>
          <a:bodyPr/>
          <a:lstStyle/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Se realizaron 426 encuestas, siendo validadas 420</a:t>
            </a:r>
          </a:p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Se realizaron en el sector urbano de las cuatro capitales provinciales, Puerto Montt, Osorno, Castro y </a:t>
            </a:r>
            <a:r>
              <a:rPr lang="es-ES" sz="1800" err="1">
                <a:latin typeface="Calibri Light" panose="020F0302020204030204" pitchFamily="34" charset="0"/>
                <a:cs typeface="Calibri Light" panose="020F0302020204030204" pitchFamily="34" charset="0"/>
              </a:rPr>
              <a:t>Chaitén</a:t>
            </a:r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, estratificando por distritos censales</a:t>
            </a:r>
          </a:p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Se realizó un muestreo estatificado, con un 95% de confianza y 5% de margen de error</a:t>
            </a:r>
          </a:p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Fecha de aplicación: 8 de Marzo hasta el 17 de Marzo, centrada en los fines de semana</a:t>
            </a:r>
          </a:p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Las restricciones de movilidad producto de la pandemia nos llevó a utilizar medios múltiples de encuestar: 50% online , 35% presencial, 15% telefónica</a:t>
            </a:r>
          </a:p>
          <a:p>
            <a:r>
              <a:rPr lang="es-ES" sz="1800">
                <a:latin typeface="Calibri Light" panose="020F0302020204030204" pitchFamily="34" charset="0"/>
                <a:cs typeface="Calibri Light" panose="020F0302020204030204" pitchFamily="34" charset="0"/>
              </a:rPr>
              <a:t>El cuestionario constó de 14 preguntas</a:t>
            </a:r>
            <a:endParaRPr lang="es-CL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5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3EAB049-186C-4672-9BA5-5B2C538BC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7963032"/>
              </p:ext>
            </p:extLst>
          </p:nvPr>
        </p:nvGraphicFramePr>
        <p:xfrm>
          <a:off x="2351314" y="1346426"/>
          <a:ext cx="5638800" cy="42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A42105A-94E0-412D-BC4C-CC7142F47B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5624512"/>
            <a:ext cx="2057400" cy="273844"/>
          </a:xfrm>
          <a:prstGeom prst="rect">
            <a:avLst/>
          </a:prstGeom>
        </p:spPr>
        <p:txBody>
          <a:bodyPr/>
          <a:lstStyle/>
          <a:p>
            <a:fld id="{428F9ACE-4EE3-46F9-A5E7-9C1484BED41A}" type="slidenum">
              <a:rPr lang="es-CL" smtClean="0"/>
              <a:pPr/>
              <a:t>30</a:t>
            </a:fld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2AAB2F-4701-497B-B227-0F77326E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136" y="283029"/>
            <a:ext cx="8229600" cy="1143000"/>
          </a:xfrm>
        </p:spPr>
        <p:txBody>
          <a:bodyPr/>
          <a:lstStyle/>
          <a:p>
            <a:pPr algn="l"/>
            <a:r>
              <a:rPr lang="es-CL" sz="2800" b="1" dirty="0">
                <a:solidFill>
                  <a:schemeClr val="tx2"/>
                </a:solidFill>
                <a:latin typeface="+mn-lt"/>
              </a:rPr>
              <a:t>PERCEPCIÓN SOBRE LA DEMOCRACIA</a:t>
            </a:r>
            <a:br>
              <a:rPr lang="es-CL" sz="3200" dirty="0">
                <a:solidFill>
                  <a:schemeClr val="tx2"/>
                </a:solidFill>
              </a:rPr>
            </a:br>
            <a:r>
              <a:rPr lang="es-CL" sz="1600" dirty="0">
                <a:solidFill>
                  <a:schemeClr val="tx2"/>
                </a:solidFill>
              </a:rPr>
              <a:t>Fuente: Barómetro Regional - Mayo 2019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825022" y="6027087"/>
            <a:ext cx="3864428" cy="457200"/>
          </a:xfrm>
        </p:spPr>
        <p:txBody>
          <a:bodyPr/>
          <a:lstStyle/>
          <a:p>
            <a:pPr marL="0" indent="0">
              <a:buNone/>
            </a:pPr>
            <a:r>
              <a:rPr lang="es-MX" sz="1600" dirty="0">
                <a:latin typeface="+mj-lt"/>
              </a:rPr>
              <a:t>N: 450 casos, presencial, incluye comunas rurales</a:t>
            </a:r>
            <a:endParaRPr lang="es-C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593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57500" y="6293802"/>
            <a:ext cx="3429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342900"/>
            <a:r>
              <a:rPr lang="es-ES_tradnl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Marzo</a:t>
            </a:r>
            <a:r>
              <a:rPr lang="es-ES_tradnl" sz="135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1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2021</a:t>
            </a:r>
            <a:endParaRPr lang="es-ES_tradnl" sz="1350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8600" y="4066422"/>
            <a:ext cx="8650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s-ES" altLang="es-CL" dirty="0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3RA ENCUESTA DE PERCEPCIÓN CIUDADANA, UNIVERSIDAD DE LOS LAGOS:</a:t>
            </a:r>
            <a:r>
              <a:rPr lang="es-ES" altLang="es-CL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 defTabSz="342900"/>
            <a:r>
              <a:rPr lang="es-ES" altLang="es-CL" sz="2800" b="1" dirty="0">
                <a:solidFill>
                  <a:prstClr val="white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Descentralización y Proceso Constituyente 2021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551" y="1238858"/>
            <a:ext cx="1608899" cy="6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7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2012" y="274638"/>
            <a:ext cx="7108372" cy="1143000"/>
          </a:xfrm>
        </p:spPr>
        <p:txBody>
          <a:bodyPr/>
          <a:lstStyle/>
          <a:p>
            <a:r>
              <a:rPr lang="es-MX"/>
              <a:t>TEMAS DE LA TERCERA ENCUESTA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2012" y="1615314"/>
            <a:ext cx="7108371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 eleccionario del 10 y 11 de abril: intención de voto y preferencias políticas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 de Descentralización: información, prioridades, expectativas. Evolución de las percepciones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Proceso Constituyente: información, prioridades, expectativas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Evaluación  del rol y desempeño de las instituciones y opinión política. Evolución de las percepciones ciudadanas</a:t>
            </a:r>
          </a:p>
          <a:p>
            <a:pPr marL="457200" indent="-457200">
              <a:buFont typeface="+mj-lt"/>
              <a:buAutoNum type="arabicPeriod"/>
            </a:pPr>
            <a:endParaRPr lang="es-CL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5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4628" y="267081"/>
            <a:ext cx="7032172" cy="1143000"/>
          </a:xfrm>
        </p:spPr>
        <p:txBody>
          <a:bodyPr/>
          <a:lstStyle/>
          <a:p>
            <a:br>
              <a:rPr lang="es-MX"/>
            </a:br>
            <a:r>
              <a:rPr lang="es-MX" sz="2400"/>
              <a:t>1. PROCESOS ELECCIONARIOS DEL 10 Y 11 DE ABRIL</a:t>
            </a:r>
            <a:br>
              <a:rPr lang="es-MX"/>
            </a:b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4629" y="1297919"/>
            <a:ext cx="7032171" cy="4525963"/>
          </a:xfrm>
        </p:spPr>
        <p:txBody>
          <a:bodyPr/>
          <a:lstStyle/>
          <a:p>
            <a:r>
              <a:rPr lang="es-MX"/>
              <a:t>Se buscó conocer intención de votar y preferencias por candidaturas a gobernador/a y alcalde/</a:t>
            </a:r>
            <a:r>
              <a:rPr lang="es-MX" err="1"/>
              <a:t>sas</a:t>
            </a:r>
            <a:endParaRPr lang="es-MX"/>
          </a:p>
          <a:p>
            <a:r>
              <a:rPr lang="es-MX"/>
              <a:t>No fue posible obtener un resultado concluyente en el segundo objetivo, por razones estadísticas</a:t>
            </a:r>
          </a:p>
          <a:p>
            <a:r>
              <a:rPr lang="es-MX"/>
              <a:t>65,5% de la muestra manifiesta intención de ir a votar Sin embargo en la elección municipal 2016 votó un 37,3% a nivel regional; en el plebiscito 2020 votó un 43% a nivel regional</a:t>
            </a:r>
          </a:p>
          <a:p>
            <a:r>
              <a:rPr lang="es-MX"/>
              <a:t>Para la elección de gobernador/a 56% de los votantes probables señalan que no saben por quien van a votar</a:t>
            </a:r>
          </a:p>
          <a:p>
            <a:r>
              <a:rPr lang="es-MX"/>
              <a:t>De manera que </a:t>
            </a:r>
            <a:r>
              <a:rPr lang="es-MX" b="1"/>
              <a:t>quienes expresan preferencias son un número extremadamente reducido</a:t>
            </a:r>
            <a:r>
              <a:rPr lang="es-MX"/>
              <a:t>, lo que no permite determinar preferencias estadísticamente significativas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817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7169" y="311728"/>
            <a:ext cx="6814548" cy="1143000"/>
          </a:xfrm>
        </p:spPr>
        <p:txBody>
          <a:bodyPr/>
          <a:lstStyle/>
          <a:p>
            <a:r>
              <a:rPr lang="es-ES"/>
              <a:t>INTENCIÓN DE IR A VOTAR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6290" y="1600200"/>
            <a:ext cx="7190509" cy="4525963"/>
          </a:xfrm>
        </p:spPr>
        <p:txBody>
          <a:bodyPr/>
          <a:lstStyle/>
          <a:p>
            <a:r>
              <a:rPr lang="es-ES"/>
              <a:t>De un universo de 420 encuestados, el 65,5% expresa intención de votar (275 personas)</a:t>
            </a:r>
            <a:endParaRPr lang="es-CL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374553"/>
              </p:ext>
            </p:extLst>
          </p:nvPr>
        </p:nvGraphicFramePr>
        <p:xfrm>
          <a:off x="1856509" y="2452255"/>
          <a:ext cx="6927273" cy="405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8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28040" y="244410"/>
            <a:ext cx="7162800" cy="1143000"/>
          </a:xfrm>
        </p:spPr>
        <p:txBody>
          <a:bodyPr/>
          <a:lstStyle/>
          <a:p>
            <a:r>
              <a:rPr lang="es-ES"/>
              <a:t>PREFERENCIAS POR CANDIDATURAS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2034729"/>
          </a:xfrm>
        </p:spPr>
        <p:txBody>
          <a:bodyPr/>
          <a:lstStyle/>
          <a:p>
            <a:r>
              <a:rPr lang="es-ES"/>
              <a:t>En las cuatro elecciones próximas, un grupo mayoritario de personas que expresa intención de votar, señalan que no saben aún por quien hacerlo</a:t>
            </a:r>
          </a:p>
          <a:p>
            <a:r>
              <a:rPr lang="es-ES"/>
              <a:t>De tal manera que las preferencias no alcanzan siquiera el 50% de los votantes probables (que sabemos serán aun menos en la práctica) en ninguna de las elecciones</a:t>
            </a:r>
          </a:p>
          <a:p>
            <a:endParaRPr lang="es-C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82993"/>
              </p:ext>
            </p:extLst>
          </p:nvPr>
        </p:nvGraphicFramePr>
        <p:xfrm>
          <a:off x="1808020" y="4481316"/>
          <a:ext cx="6878780" cy="1275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756">
                  <a:extLst>
                    <a:ext uri="{9D8B030D-6E8A-4147-A177-3AD203B41FA5}">
                      <a16:colId xmlns:a16="http://schemas.microsoft.com/office/drawing/2014/main" val="4248957873"/>
                    </a:ext>
                  </a:extLst>
                </a:gridCol>
                <a:gridCol w="1375756">
                  <a:extLst>
                    <a:ext uri="{9D8B030D-6E8A-4147-A177-3AD203B41FA5}">
                      <a16:colId xmlns:a16="http://schemas.microsoft.com/office/drawing/2014/main" val="632686572"/>
                    </a:ext>
                  </a:extLst>
                </a:gridCol>
                <a:gridCol w="1375756">
                  <a:extLst>
                    <a:ext uri="{9D8B030D-6E8A-4147-A177-3AD203B41FA5}">
                      <a16:colId xmlns:a16="http://schemas.microsoft.com/office/drawing/2014/main" val="2855774061"/>
                    </a:ext>
                  </a:extLst>
                </a:gridCol>
                <a:gridCol w="1375756">
                  <a:extLst>
                    <a:ext uri="{9D8B030D-6E8A-4147-A177-3AD203B41FA5}">
                      <a16:colId xmlns:a16="http://schemas.microsoft.com/office/drawing/2014/main" val="4159989305"/>
                    </a:ext>
                  </a:extLst>
                </a:gridCol>
                <a:gridCol w="1375756">
                  <a:extLst>
                    <a:ext uri="{9D8B030D-6E8A-4147-A177-3AD203B41FA5}">
                      <a16:colId xmlns:a16="http://schemas.microsoft.com/office/drawing/2014/main" val="3247538621"/>
                    </a:ext>
                  </a:extLst>
                </a:gridCol>
              </a:tblGrid>
              <a:tr h="64822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Expresan               preferencia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>
                          <a:effectLst/>
                        </a:rPr>
                        <a:t>Gobernador(a) regional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>
                          <a:effectLst/>
                        </a:rPr>
                        <a:t>Constituyente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>
                          <a:effectLst/>
                        </a:rPr>
                        <a:t>Alcalde(sa) 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>
                          <a:effectLst/>
                        </a:rPr>
                        <a:t>Concejal(a)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6357867"/>
                  </a:ext>
                </a:extLst>
              </a:tr>
              <a:tr h="31351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 Total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120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153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202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176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8019721"/>
                  </a:ext>
                </a:extLst>
              </a:tr>
              <a:tr h="313512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 Porcentaje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28,6%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36,4%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48,1%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41,9%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262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87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4793" y="251967"/>
            <a:ext cx="7148945" cy="1143000"/>
          </a:xfrm>
        </p:spPr>
        <p:txBody>
          <a:bodyPr/>
          <a:lstStyle/>
          <a:p>
            <a:r>
              <a:rPr lang="es-ES"/>
              <a:t>PREFERENCIAS POR CANDIDATURAS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4" y="1338943"/>
            <a:ext cx="7148946" cy="1307275"/>
          </a:xfrm>
        </p:spPr>
        <p:txBody>
          <a:bodyPr/>
          <a:lstStyle/>
          <a:p>
            <a:r>
              <a:rPr lang="es-ES"/>
              <a:t>El porcentaje más alto (alcaldes/as) de manifestación de preferencia, se distribuye desigualmente y alcanza números muy pequeños, lo que no permite hacer inferencias</a:t>
            </a:r>
            <a:endParaRPr lang="es-CL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83128"/>
              </p:ext>
            </p:extLst>
          </p:nvPr>
        </p:nvGraphicFramePr>
        <p:xfrm>
          <a:off x="2090057" y="2971800"/>
          <a:ext cx="6707577" cy="100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59">
                  <a:extLst>
                    <a:ext uri="{9D8B030D-6E8A-4147-A177-3AD203B41FA5}">
                      <a16:colId xmlns:a16="http://schemas.microsoft.com/office/drawing/2014/main" val="2517890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28110658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402082955"/>
                    </a:ext>
                  </a:extLst>
                </a:gridCol>
                <a:gridCol w="1384463">
                  <a:extLst>
                    <a:ext uri="{9D8B030D-6E8A-4147-A177-3AD203B41FA5}">
                      <a16:colId xmlns:a16="http://schemas.microsoft.com/office/drawing/2014/main" val="1293981182"/>
                    </a:ext>
                  </a:extLst>
                </a:gridCol>
              </a:tblGrid>
              <a:tr h="4561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Expresan preferencia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>
                          <a:effectLst/>
                        </a:rPr>
                        <a:t>CASTRO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>
                          <a:effectLst/>
                        </a:rPr>
                        <a:t>PUERTO MONTT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>
                          <a:effectLst/>
                        </a:rPr>
                        <a:t>OSORNO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>
                          <a:effectLst/>
                        </a:rPr>
                        <a:t>CHAITEN</a:t>
                      </a:r>
                      <a:endParaRPr lang="es-C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0784328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17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82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92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11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620611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50,0%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38,3%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64,8%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36,7%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4323294"/>
                  </a:ext>
                </a:extLst>
              </a:tr>
            </a:tbl>
          </a:graphicData>
        </a:graphic>
      </p:graphicFrame>
      <p:sp>
        <p:nvSpPr>
          <p:cNvPr id="7" name="Marcador de contenido 2"/>
          <p:cNvSpPr txBox="1">
            <a:spLocks/>
          </p:cNvSpPr>
          <p:nvPr/>
        </p:nvSpPr>
        <p:spPr bwMode="auto">
          <a:xfrm>
            <a:off x="1537854" y="4109780"/>
            <a:ext cx="7148946" cy="182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1800"/>
          </a:p>
          <a:p>
            <a:r>
              <a:rPr lang="es-MX" sz="1800"/>
              <a:t>El principal resultado obtenido es </a:t>
            </a:r>
            <a:r>
              <a:rPr lang="es-MX" sz="1800" b="1"/>
              <a:t>que las elecciones locales están abiertas en todos los casos y que la ciudadanía no tiene preferencias definidas consultada a menos de un mes de las elecciones</a:t>
            </a:r>
            <a:endParaRPr lang="es-CL" sz="1800" b="1"/>
          </a:p>
        </p:txBody>
      </p:sp>
    </p:spTree>
    <p:extLst>
      <p:ext uri="{BB962C8B-B14F-4D97-AF65-F5344CB8AC3E}">
        <p14:creationId xmlns:p14="http://schemas.microsoft.com/office/powerpoint/2010/main" val="313495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6227" y="282195"/>
            <a:ext cx="7086600" cy="1143000"/>
          </a:xfrm>
        </p:spPr>
        <p:txBody>
          <a:bodyPr/>
          <a:lstStyle/>
          <a:p>
            <a:r>
              <a:rPr lang="es-MX" dirty="0"/>
              <a:t>2. PROCESO DE DESCENTRALIZACIÓN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6227" y="1607757"/>
            <a:ext cx="7086600" cy="4525963"/>
          </a:xfrm>
        </p:spPr>
        <p:txBody>
          <a:bodyPr/>
          <a:lstStyle/>
          <a:p>
            <a:r>
              <a:rPr lang="es-MX" dirty="0"/>
              <a:t>Información sobre elección y transferencia de competencias</a:t>
            </a:r>
          </a:p>
          <a:p>
            <a:r>
              <a:rPr lang="es-MX" dirty="0"/>
              <a:t>Prioridades para el nuevo gobierno regional</a:t>
            </a:r>
          </a:p>
          <a:p>
            <a:r>
              <a:rPr lang="es-MX" dirty="0"/>
              <a:t>Evaluación de la región en diversas áreas</a:t>
            </a:r>
          </a:p>
          <a:p>
            <a:r>
              <a:rPr lang="es-MX" dirty="0"/>
              <a:t>Expectativas sobre el proceso de elección de gobernadore/as y traspaso de competencias</a:t>
            </a:r>
          </a:p>
          <a:p>
            <a:r>
              <a:rPr lang="es-MX" dirty="0"/>
              <a:t>Evolución de las percepciones 2019 - 2021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2393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rómetro Regional">
    <a:dk1>
      <a:sysClr val="windowText" lastClr="000000"/>
    </a:dk1>
    <a:lt1>
      <a:srgbClr val="F4F5F7"/>
    </a:lt1>
    <a:dk2>
      <a:srgbClr val="F4F5F7"/>
    </a:dk2>
    <a:lt2>
      <a:srgbClr val="F4F5F7"/>
    </a:lt2>
    <a:accent1>
      <a:srgbClr val="42A76D"/>
    </a:accent1>
    <a:accent2>
      <a:srgbClr val="1D4B31"/>
    </a:accent2>
    <a:accent3>
      <a:srgbClr val="2B6F48"/>
    </a:accent3>
    <a:accent4>
      <a:srgbClr val="3B9762"/>
    </a:accent4>
    <a:accent5>
      <a:srgbClr val="6AC491"/>
    </a:accent5>
    <a:accent6>
      <a:srgbClr val="68A042"/>
    </a:accent6>
    <a:hlink>
      <a:srgbClr val="86D0A6"/>
    </a:hlink>
    <a:folHlink>
      <a:srgbClr val="3C9A64"/>
    </a:folHlink>
  </a:clrScheme>
  <a:fontScheme name="Personalizado 1">
    <a:majorFont>
      <a:latin typeface="Arial Nova Cond"/>
      <a:ea typeface=""/>
      <a:cs typeface=""/>
    </a:majorFont>
    <a:minorFont>
      <a:latin typeface="Arial Nova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arómetro Regional">
    <a:dk1>
      <a:sysClr val="windowText" lastClr="000000"/>
    </a:dk1>
    <a:lt1>
      <a:srgbClr val="F4F5F7"/>
    </a:lt1>
    <a:dk2>
      <a:srgbClr val="F4F5F7"/>
    </a:dk2>
    <a:lt2>
      <a:srgbClr val="F4F5F7"/>
    </a:lt2>
    <a:accent1>
      <a:srgbClr val="42A76D"/>
    </a:accent1>
    <a:accent2>
      <a:srgbClr val="1D4B31"/>
    </a:accent2>
    <a:accent3>
      <a:srgbClr val="2B6F48"/>
    </a:accent3>
    <a:accent4>
      <a:srgbClr val="3B9762"/>
    </a:accent4>
    <a:accent5>
      <a:srgbClr val="6AC491"/>
    </a:accent5>
    <a:accent6>
      <a:srgbClr val="68A042"/>
    </a:accent6>
    <a:hlink>
      <a:srgbClr val="86D0A6"/>
    </a:hlink>
    <a:folHlink>
      <a:srgbClr val="3C9A64"/>
    </a:folHlink>
  </a:clrScheme>
  <a:fontScheme name="Personalizado 1">
    <a:majorFont>
      <a:latin typeface="Arial Nova Cond"/>
      <a:ea typeface=""/>
      <a:cs typeface=""/>
    </a:majorFont>
    <a:minorFont>
      <a:latin typeface="Arial Nova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arómetro Regional">
    <a:dk1>
      <a:sysClr val="windowText" lastClr="000000"/>
    </a:dk1>
    <a:lt1>
      <a:srgbClr val="F4F5F7"/>
    </a:lt1>
    <a:dk2>
      <a:srgbClr val="F4F5F7"/>
    </a:dk2>
    <a:lt2>
      <a:srgbClr val="F4F5F7"/>
    </a:lt2>
    <a:accent1>
      <a:srgbClr val="42A76D"/>
    </a:accent1>
    <a:accent2>
      <a:srgbClr val="1D4B31"/>
    </a:accent2>
    <a:accent3>
      <a:srgbClr val="2B6F48"/>
    </a:accent3>
    <a:accent4>
      <a:srgbClr val="3B9762"/>
    </a:accent4>
    <a:accent5>
      <a:srgbClr val="6AC491"/>
    </a:accent5>
    <a:accent6>
      <a:srgbClr val="68A042"/>
    </a:accent6>
    <a:hlink>
      <a:srgbClr val="86D0A6"/>
    </a:hlink>
    <a:folHlink>
      <a:srgbClr val="3C9A64"/>
    </a:folHlink>
  </a:clrScheme>
  <a:fontScheme name="Personalizado 1">
    <a:majorFont>
      <a:latin typeface="Arial Nova Cond"/>
      <a:ea typeface=""/>
      <a:cs typeface=""/>
    </a:majorFont>
    <a:minorFont>
      <a:latin typeface="Arial Nova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arómetro Regional">
    <a:dk1>
      <a:sysClr val="windowText" lastClr="000000"/>
    </a:dk1>
    <a:lt1>
      <a:srgbClr val="F4F5F7"/>
    </a:lt1>
    <a:dk2>
      <a:srgbClr val="F4F5F7"/>
    </a:dk2>
    <a:lt2>
      <a:srgbClr val="F4F5F7"/>
    </a:lt2>
    <a:accent1>
      <a:srgbClr val="42A76D"/>
    </a:accent1>
    <a:accent2>
      <a:srgbClr val="1D4B31"/>
    </a:accent2>
    <a:accent3>
      <a:srgbClr val="2B6F48"/>
    </a:accent3>
    <a:accent4>
      <a:srgbClr val="3B9762"/>
    </a:accent4>
    <a:accent5>
      <a:srgbClr val="6AC491"/>
    </a:accent5>
    <a:accent6>
      <a:srgbClr val="68A042"/>
    </a:accent6>
    <a:hlink>
      <a:srgbClr val="86D0A6"/>
    </a:hlink>
    <a:folHlink>
      <a:srgbClr val="3C9A64"/>
    </a:folHlink>
  </a:clrScheme>
  <a:fontScheme name="Personalizado 1">
    <a:majorFont>
      <a:latin typeface="Arial Nova Cond"/>
      <a:ea typeface=""/>
      <a:cs typeface=""/>
    </a:majorFont>
    <a:minorFont>
      <a:latin typeface="Arial Nova C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7808</TotalTime>
  <Words>1508</Words>
  <Application>Microsoft Macintosh PowerPoint</Application>
  <PresentationFormat>Presentación en pantalla (4:3)</PresentationFormat>
  <Paragraphs>195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</vt:lpstr>
      <vt:lpstr>FICHA TÉCNICA</vt:lpstr>
      <vt:lpstr>TEMAS DE LA TERCERA ENCUESTA</vt:lpstr>
      <vt:lpstr> 1. PROCESOS ELECCIONARIOS DEL 10 Y 11 DE ABRIL </vt:lpstr>
      <vt:lpstr>INTENCIÓN DE IR A VOTAR</vt:lpstr>
      <vt:lpstr>PREFERENCIAS POR CANDIDATURAS</vt:lpstr>
      <vt:lpstr>PREFERENCIAS POR CANDIDATURAS</vt:lpstr>
      <vt:lpstr>2. PROCESO DE DESCENTRALIZACIÓN</vt:lpstr>
      <vt:lpstr>Presentación de PowerPoint</vt:lpstr>
      <vt:lpstr>Presentación de PowerPoint</vt:lpstr>
      <vt:lpstr>CONOCIMIENTO SOBRE ELECCIÓN DE GOBERNADORES/AS Fuente: Barómetro Regional – Mayo 2019</vt:lpstr>
      <vt:lpstr>CONOCIMIENTO SOBRE TRASPASO DE COMPETENCIAS Fuente: Barómetro Regional – Mayor 2019</vt:lpstr>
      <vt:lpstr>Presentación de PowerPoint</vt:lpstr>
      <vt:lpstr>Presentación de PowerPoint</vt:lpstr>
      <vt:lpstr>EVALUACIÓN DE LA REGIÓN Fuente: Barómetro Regional  mayo 2019 </vt:lpstr>
      <vt:lpstr>EVALUACIÓN DE LA REGIÓN. EVOLUCIÓN DE LA PERCEPCIÓN</vt:lpstr>
      <vt:lpstr>Presentación de PowerPoint</vt:lpstr>
      <vt:lpstr>EXPECTATIVAS SOBRE ELECCIÓN DE GOBERNADORES Y TRASPASO DE COMPETENCIAS Fuente: Barómetro Regional – Mayo 2019</vt:lpstr>
      <vt:lpstr>PROCESO CONSTITUYENTE</vt:lpstr>
      <vt:lpstr>Presentación de PowerPoint</vt:lpstr>
      <vt:lpstr>Presentación de PowerPoint</vt:lpstr>
      <vt:lpstr>Presentación de PowerPoint</vt:lpstr>
      <vt:lpstr>4. EVALUACIÓN DE INSTITUCIONES Y OPINIÓN POLÍTICA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PERCEPCIÓN SOBRE LA DEMOCRACIA Fuente: Barómetro Regional - Mayo 2019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 CONFIDENCIAL ENCUESTA  ULAGOS-EL LLANQUIHUE Noviembre 2019</dc:title>
  <dc:creator>Usuario de Microsoft Office</dc:creator>
  <cp:lastModifiedBy>Microsoft Office User</cp:lastModifiedBy>
  <cp:revision>224</cp:revision>
  <cp:lastPrinted>2019-11-11T14:05:22Z</cp:lastPrinted>
  <dcterms:created xsi:type="dcterms:W3CDTF">2019-11-07T13:25:33Z</dcterms:created>
  <dcterms:modified xsi:type="dcterms:W3CDTF">2021-03-25T19:30:52Z</dcterms:modified>
</cp:coreProperties>
</file>